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64" r:id="rId11"/>
    <p:sldId id="268" r:id="rId12"/>
    <p:sldId id="266" r:id="rId13"/>
    <p:sldId id="267" r:id="rId14"/>
  </p:sldIdLst>
  <p:sldSz cx="12192000" cy="6858000"/>
  <p:notesSz cx="6858000" cy="9144000"/>
  <p:custDataLst>
    <p:tags r:id="rId16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D3031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47" userDrawn="1">
          <p15:clr>
            <a:srgbClr val="A4A3A4"/>
          </p15:clr>
        </p15:guide>
        <p15:guide id="4" pos="7333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риницкая Татьяна Алексеевна" initials="КТА" lastIdx="1" clrIdx="0">
    <p:extLst>
      <p:ext uri="{19B8F6BF-5375-455C-9EA6-DF929625EA0E}">
        <p15:presenceInfo xmlns:p15="http://schemas.microsoft.com/office/powerpoint/2012/main" userId="S-1-5-21-4282006300-870218872-2599774980-1665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15B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0F8"/>
          </a:solidFill>
        </a:fill>
      </a:tcStyle>
    </a:wholeTbl>
    <a:band2H>
      <a:tcTxStyle/>
      <a:tcStyle>
        <a:tcBdr/>
        <a:fill>
          <a:solidFill>
            <a:srgbClr val="E6E9F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CAFF"/>
          </a:solidFill>
        </a:fill>
      </a:tcStyle>
    </a:wholeTbl>
    <a:band2H>
      <a:tcTxStyle/>
      <a:tcStyle>
        <a:tcBdr/>
        <a:fill>
          <a:solidFill>
            <a:srgbClr val="EFE6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1F8FF"/>
          </a:solidFill>
        </a:fill>
      </a:tcStyle>
    </a:wholeTbl>
    <a:band2H>
      <a:tcTxStyle/>
      <a:tcStyle>
        <a:tcBdr/>
        <a:fill>
          <a:solidFill>
            <a:srgbClr val="F8FC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D3031"/>
        </a:fontRef>
        <a:srgbClr val="2D303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D3031"/>
              </a:solidFill>
              <a:prstDash val="solid"/>
              <a:round/>
            </a:ln>
          </a:top>
          <a:bottom>
            <a:ln w="254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D3031"/>
              </a:solidFill>
              <a:prstDash val="solid"/>
              <a:round/>
            </a:ln>
          </a:top>
          <a:bottom>
            <a:ln w="254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303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303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303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2D3031"/>
              </a:solidFill>
              <a:prstDash val="solid"/>
              <a:round/>
            </a:ln>
          </a:left>
          <a:right>
            <a:ln w="12700" cap="flat">
              <a:solidFill>
                <a:srgbClr val="2D3031"/>
              </a:solidFill>
              <a:prstDash val="solid"/>
              <a:round/>
            </a:ln>
          </a:right>
          <a:top>
            <a:ln w="12700" cap="flat">
              <a:solidFill>
                <a:srgbClr val="2D3031"/>
              </a:solidFill>
              <a:prstDash val="solid"/>
              <a:round/>
            </a:ln>
          </a:top>
          <a:bottom>
            <a:ln w="127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solidFill>
                <a:srgbClr val="2D3031"/>
              </a:solidFill>
              <a:prstDash val="solid"/>
              <a:round/>
            </a:ln>
          </a:insideH>
          <a:insideV>
            <a:ln w="12700" cap="flat">
              <a:solidFill>
                <a:srgbClr val="2D3031"/>
              </a:solidFill>
              <a:prstDash val="solid"/>
              <a:round/>
            </a:ln>
          </a:insideV>
        </a:tcBdr>
        <a:fill>
          <a:solidFill>
            <a:srgbClr val="2D3031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2D3031"/>
              </a:solidFill>
              <a:prstDash val="solid"/>
              <a:round/>
            </a:ln>
          </a:left>
          <a:right>
            <a:ln w="12700" cap="flat">
              <a:solidFill>
                <a:srgbClr val="2D3031"/>
              </a:solidFill>
              <a:prstDash val="solid"/>
              <a:round/>
            </a:ln>
          </a:right>
          <a:top>
            <a:ln w="12700" cap="flat">
              <a:solidFill>
                <a:srgbClr val="2D3031"/>
              </a:solidFill>
              <a:prstDash val="solid"/>
              <a:round/>
            </a:ln>
          </a:top>
          <a:bottom>
            <a:ln w="127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solidFill>
                <a:srgbClr val="2D3031"/>
              </a:solidFill>
              <a:prstDash val="solid"/>
              <a:round/>
            </a:ln>
          </a:insideH>
          <a:insideV>
            <a:ln w="12700" cap="flat">
              <a:solidFill>
                <a:srgbClr val="2D3031"/>
              </a:solidFill>
              <a:prstDash val="solid"/>
              <a:round/>
            </a:ln>
          </a:insideV>
        </a:tcBdr>
        <a:fill>
          <a:solidFill>
            <a:srgbClr val="2D3031">
              <a:alpha val="20000"/>
            </a:srgbClr>
          </a:solidFill>
        </a:fill>
      </a:tcStyle>
    </a:firstCol>
    <a:lastRow>
      <a:tcTxStyle b="on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2D3031"/>
              </a:solidFill>
              <a:prstDash val="solid"/>
              <a:round/>
            </a:ln>
          </a:left>
          <a:right>
            <a:ln w="12700" cap="flat">
              <a:solidFill>
                <a:srgbClr val="2D3031"/>
              </a:solidFill>
              <a:prstDash val="solid"/>
              <a:round/>
            </a:ln>
          </a:right>
          <a:top>
            <a:ln w="50800" cap="flat">
              <a:solidFill>
                <a:srgbClr val="2D3031"/>
              </a:solidFill>
              <a:prstDash val="solid"/>
              <a:round/>
            </a:ln>
          </a:top>
          <a:bottom>
            <a:ln w="127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solidFill>
                <a:srgbClr val="2D3031"/>
              </a:solidFill>
              <a:prstDash val="solid"/>
              <a:round/>
            </a:ln>
          </a:insideH>
          <a:insideV>
            <a:ln w="12700" cap="flat">
              <a:solidFill>
                <a:srgbClr val="2D3031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2D3031"/>
        </a:fontRef>
        <a:srgbClr val="2D3031"/>
      </a:tcTxStyle>
      <a:tcStyle>
        <a:tcBdr>
          <a:left>
            <a:ln w="12700" cap="flat">
              <a:solidFill>
                <a:srgbClr val="2D3031"/>
              </a:solidFill>
              <a:prstDash val="solid"/>
              <a:round/>
            </a:ln>
          </a:left>
          <a:right>
            <a:ln w="12700" cap="flat">
              <a:solidFill>
                <a:srgbClr val="2D3031"/>
              </a:solidFill>
              <a:prstDash val="solid"/>
              <a:round/>
            </a:ln>
          </a:right>
          <a:top>
            <a:ln w="12700" cap="flat">
              <a:solidFill>
                <a:srgbClr val="2D3031"/>
              </a:solidFill>
              <a:prstDash val="solid"/>
              <a:round/>
            </a:ln>
          </a:top>
          <a:bottom>
            <a:ln w="25400" cap="flat">
              <a:solidFill>
                <a:srgbClr val="2D3031"/>
              </a:solidFill>
              <a:prstDash val="solid"/>
              <a:round/>
            </a:ln>
          </a:bottom>
          <a:insideH>
            <a:ln w="12700" cap="flat">
              <a:solidFill>
                <a:srgbClr val="2D3031"/>
              </a:solidFill>
              <a:prstDash val="solid"/>
              <a:round/>
            </a:ln>
          </a:insideH>
          <a:insideV>
            <a:ln w="12700" cap="flat">
              <a:solidFill>
                <a:srgbClr val="2D3031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678" y="108"/>
      </p:cViewPr>
      <p:guideLst>
        <p:guide orient="horz" pos="2160"/>
        <p:guide pos="3840"/>
        <p:guide pos="347"/>
        <p:guide pos="7333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tif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rial"/>
      </a:defRPr>
    </a:lvl1pPr>
    <a:lvl2pPr indent="228600" latinLnBrk="0">
      <a:defRPr sz="1200">
        <a:latin typeface="+mn-lt"/>
        <a:ea typeface="+mn-ea"/>
        <a:cs typeface="+mn-cs"/>
        <a:sym typeface="Arial"/>
      </a:defRPr>
    </a:lvl2pPr>
    <a:lvl3pPr indent="457200" latinLnBrk="0">
      <a:defRPr sz="1200">
        <a:latin typeface="+mn-lt"/>
        <a:ea typeface="+mn-ea"/>
        <a:cs typeface="+mn-cs"/>
        <a:sym typeface="Arial"/>
      </a:defRPr>
    </a:lvl3pPr>
    <a:lvl4pPr indent="685800" latinLnBrk="0">
      <a:defRPr sz="1200">
        <a:latin typeface="+mn-lt"/>
        <a:ea typeface="+mn-ea"/>
        <a:cs typeface="+mn-cs"/>
        <a:sym typeface="Arial"/>
      </a:defRPr>
    </a:lvl4pPr>
    <a:lvl5pPr indent="914400" latinLnBrk="0">
      <a:defRPr sz="1200">
        <a:latin typeface="+mn-lt"/>
        <a:ea typeface="+mn-ea"/>
        <a:cs typeface="+mn-cs"/>
        <a:sym typeface="Arial"/>
      </a:defRPr>
    </a:lvl5pPr>
    <a:lvl6pPr indent="1143000" latinLnBrk="0">
      <a:defRPr sz="1200">
        <a:latin typeface="+mn-lt"/>
        <a:ea typeface="+mn-ea"/>
        <a:cs typeface="+mn-cs"/>
        <a:sym typeface="Arial"/>
      </a:defRPr>
    </a:lvl6pPr>
    <a:lvl7pPr indent="1371600" latinLnBrk="0">
      <a:defRPr sz="1200">
        <a:latin typeface="+mn-lt"/>
        <a:ea typeface="+mn-ea"/>
        <a:cs typeface="+mn-cs"/>
        <a:sym typeface="Arial"/>
      </a:defRPr>
    </a:lvl7pPr>
    <a:lvl8pPr indent="1600200" latinLnBrk="0">
      <a:defRPr sz="1200">
        <a:latin typeface="+mn-lt"/>
        <a:ea typeface="+mn-ea"/>
        <a:cs typeface="+mn-cs"/>
        <a:sym typeface="Arial"/>
      </a:defRPr>
    </a:lvl8pPr>
    <a:lvl9pPr indent="1828800" latinLnBrk="0"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акциден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БРАЗЕЦ ЗАГОЛОВК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ОБРАЗЕЦ ЗАГОЛОВКА</a:t>
            </a:r>
          </a:p>
        </p:txBody>
      </p:sp>
      <p:sp>
        <p:nvSpPr>
          <p:cNvPr id="1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шмутц">
    <p:bg>
      <p:bgPr>
        <a:solidFill>
          <a:srgbClr val="2D30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ОБРАЗЕЦ ЗАГОЛОВК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ОБРАЗЕЦ ЗАГОЛОВКА</a:t>
            </a:r>
          </a:p>
        </p:txBody>
      </p:sp>
      <p:pic>
        <p:nvPicPr>
          <p:cNvPr id="21" name="Рисунок 3" descr="Рисунок 3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9"/>
            <a:ext cx="2887593" cy="879067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вне раздел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ОБРАЗЕЦ ЗАГОЛОВКА"/>
          <p:cNvSpPr txBox="1">
            <a:spLocks noGrp="1"/>
          </p:cNvSpPr>
          <p:nvPr>
            <p:ph type="title" hasCustomPrompt="1"/>
          </p:nvPr>
        </p:nvSpPr>
        <p:spPr>
          <a:xfrm>
            <a:off x="550979" y="445131"/>
            <a:ext cx="8854279" cy="87907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D3031"/>
                </a:solidFill>
              </a:defRPr>
            </a:lvl1pPr>
          </a:lstStyle>
          <a:p>
            <a:r>
              <a:t>ОБРАЗЕЦ ЗАГОЛОВКА</a:t>
            </a:r>
          </a:p>
        </p:txBody>
      </p:sp>
      <p:pic>
        <p:nvPicPr>
          <p:cNvPr id="30" name="Рисунок 7" descr="Рисунок 7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8"/>
            <a:ext cx="2887593" cy="879068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300"/>
              </a:lnSpc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большая схема/таб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ОБРАЗЕЦ ЗАГОЛОВКА"/>
          <p:cNvSpPr txBox="1">
            <a:spLocks noGrp="1"/>
          </p:cNvSpPr>
          <p:nvPr>
            <p:ph type="title" hasCustomPrompt="1"/>
          </p:nvPr>
        </p:nvSpPr>
        <p:spPr>
          <a:xfrm>
            <a:off x="529713" y="517375"/>
            <a:ext cx="5069898" cy="222854"/>
          </a:xfrm>
          <a:prstGeom prst="rect">
            <a:avLst/>
          </a:prstGeom>
        </p:spPr>
        <p:txBody>
          <a:bodyPr/>
          <a:lstStyle>
            <a:lvl1pPr>
              <a:defRPr sz="1200" b="1" spc="40">
                <a:solidFill>
                  <a:srgbClr val="ACACBB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ОБРАЗЕЦ ЗАГОЛОВКА</a:t>
            </a:r>
          </a:p>
        </p:txBody>
      </p:sp>
      <p:pic>
        <p:nvPicPr>
          <p:cNvPr id="39" name="Рисунок 7" descr="Рисунок 7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8"/>
            <a:ext cx="2887593" cy="879068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300"/>
              </a:lnSpc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внутри раздел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527299" y="864934"/>
            <a:ext cx="10515601" cy="540121"/>
          </a:xfrm>
          <a:prstGeom prst="rect">
            <a:avLst/>
          </a:prstGeom>
        </p:spPr>
        <p:txBody>
          <a:bodyPr/>
          <a:lstStyle>
            <a:lvl1pPr marR="5080" indent="12700">
              <a:lnSpc>
                <a:spcPct val="103298"/>
              </a:lnSpc>
              <a:spcBef>
                <a:spcPts val="100"/>
              </a:spcBef>
              <a:defRPr sz="2500" b="1" spc="-15">
                <a:solidFill>
                  <a:srgbClr val="2D303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Текст заголовка</a:t>
            </a:r>
          </a:p>
        </p:txBody>
      </p:sp>
      <p:pic>
        <p:nvPicPr>
          <p:cNvPr id="48" name="Рисунок 10" descr="Рисунок 10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8"/>
            <a:ext cx="2887593" cy="879068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300"/>
              </a:lnSpc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внутри раздела (справо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527800" y="864935"/>
            <a:ext cx="5148263" cy="573573"/>
          </a:xfrm>
          <a:prstGeom prst="rect">
            <a:avLst/>
          </a:prstGeom>
        </p:spPr>
        <p:txBody>
          <a:bodyPr/>
          <a:lstStyle>
            <a:lvl1pPr marR="5080" indent="12700">
              <a:lnSpc>
                <a:spcPct val="103298"/>
              </a:lnSpc>
              <a:spcBef>
                <a:spcPts val="100"/>
              </a:spcBef>
              <a:defRPr sz="2500" b="1" spc="-15">
                <a:solidFill>
                  <a:srgbClr val="2D303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Текст заголовка</a:t>
            </a:r>
          </a:p>
        </p:txBody>
      </p:sp>
      <p:pic>
        <p:nvPicPr>
          <p:cNvPr id="57" name="Рисунок 10" descr="Рисунок 10"/>
          <p:cNvPicPr>
            <a:picLocks noChangeAspect="1"/>
          </p:cNvPicPr>
          <p:nvPr/>
        </p:nvPicPr>
        <p:blipFill>
          <a:blip r:embed="rId2">
            <a:extLst/>
          </a:blip>
          <a:srcRect t="85582" r="73359"/>
          <a:stretch>
            <a:fillRect/>
          </a:stretch>
        </p:blipFill>
        <p:spPr>
          <a:xfrm>
            <a:off x="39757" y="5949948"/>
            <a:ext cx="2887593" cy="879068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ts val="1300"/>
              </a:lnSpc>
              <a:defRPr sz="10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чисты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ЕЦ ЗАГОЛОВКА"/>
          <p:cNvSpPr txBox="1">
            <a:spLocks noGrp="1"/>
          </p:cNvSpPr>
          <p:nvPr>
            <p:ph type="title" hasCustomPrompt="1"/>
          </p:nvPr>
        </p:nvSpPr>
        <p:spPr>
          <a:xfrm>
            <a:off x="550979" y="445131"/>
            <a:ext cx="10515601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ОБРАЗЕЦ ЗАГОЛОВКА</a:t>
            </a:r>
          </a:p>
        </p:txBody>
      </p:sp>
      <p:pic>
        <p:nvPicPr>
          <p:cNvPr id="3" name="Рисунок 5" descr="Рисунок 5"/>
          <p:cNvPicPr>
            <a:picLocks noChangeAspect="1"/>
          </p:cNvPicPr>
          <p:nvPr/>
        </p:nvPicPr>
        <p:blipFill>
          <a:blip r:embed="rId9">
            <a:extLst/>
          </a:blip>
          <a:srcRect t="85582" r="59078"/>
          <a:stretch>
            <a:fillRect/>
          </a:stretch>
        </p:blipFill>
        <p:spPr>
          <a:xfrm>
            <a:off x="39757" y="5949949"/>
            <a:ext cx="4435407" cy="879067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25" baseline="0">
          <a:solidFill>
            <a:srgbClr val="FFFFFF"/>
          </a:solidFill>
          <a:uFillTx/>
          <a:latin typeface="Arial Black"/>
          <a:ea typeface="Arial Black"/>
          <a:cs typeface="Arial Black"/>
          <a:sym typeface="Arial Black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byndyusoft.com/%D1%83%D0%BF%D1%80%D0%B0%D0%B2%D0%BB%D0%B5%D0%BD%D0%B8%D0%B5-%D0%BC%D0%B0%D1%81%D1%82%D0%B5%D1%80-%D0%B4%D0%B0%D0%BD%D0%BD%D1%8B%D0%BC%D0%B8-%D0%B2-%D0%BC%D0%B8%D0%BA%D1%80%D0%BE%D1%81%D0%B5%D1%80%D0%B2%D0%B8%D1%81%D0%BD%D0%BE%D0%B9-%D0%B0%D1%80%D1%85%D0%B8%D1%82%D0%B5%D0%BA%D1%82%D1%83%D1%80%D0%B5-412fb6b7e6f8" TargetMode="Externa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Рисунок 3" descr="Рисунок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object 27"/>
          <p:cNvSpPr txBox="1"/>
          <p:nvPr/>
        </p:nvSpPr>
        <p:spPr>
          <a:xfrm>
            <a:off x="510222" y="4608766"/>
            <a:ext cx="8684577" cy="18617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indent="12700">
              <a:lnSpc>
                <a:spcPts val="6400"/>
              </a:lnSpc>
              <a:spcBef>
                <a:spcPts val="1300"/>
              </a:spcBef>
              <a:defRPr sz="4800" spc="82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>
              <a:lnSpc>
                <a:spcPct val="80000"/>
              </a:lnSpc>
              <a:spcBef>
                <a:spcPts val="0"/>
              </a:spcBef>
            </a:pPr>
            <a:r>
              <a:rPr sz="5000" dirty="0">
                <a:latin typeface="Arial Black" panose="020B0A04020102020204" pitchFamily="34" charset="0"/>
              </a:rPr>
              <a:t>ОРГАНИЗАЦИЯ</a:t>
            </a:r>
            <a:r>
              <a:rPr lang="ru-RU" sz="5000" dirty="0">
                <a:latin typeface="Arial Black" panose="020B0A04020102020204" pitchFamily="34" charset="0"/>
              </a:rPr>
              <a:t> </a:t>
            </a:r>
            <a:r>
              <a:rPr sz="5000" dirty="0">
                <a:latin typeface="Arial Black" panose="020B0A04020102020204" pitchFamily="34" charset="0"/>
              </a:rPr>
              <a:t>РАБОТЫ </a:t>
            </a:r>
            <a:endParaRPr lang="ru-RU" sz="5000" dirty="0">
              <a:latin typeface="Arial Black" panose="020B0A04020102020204" pitchFamily="34" charset="0"/>
            </a:endParaRP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sz="5000" dirty="0">
                <a:latin typeface="Arial Black" panose="020B0A04020102020204" pitchFamily="34" charset="0"/>
              </a:rPr>
              <a:t>С ДАННЫМИ</a:t>
            </a: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51040" y="2156245"/>
            <a:ext cx="4344202" cy="4088980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en-US" dirty="0"/>
              <a:t>CAP </a:t>
            </a:r>
            <a:r>
              <a:rPr lang="ru-RU" dirty="0"/>
              <a:t>теорема</a:t>
            </a:r>
          </a:p>
        </p:txBody>
      </p:sp>
      <p:sp>
        <p:nvSpPr>
          <p:cNvPr id="108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09" name="object 16"/>
          <p:cNvSpPr txBox="1"/>
          <p:nvPr/>
        </p:nvSpPr>
        <p:spPr>
          <a:xfrm>
            <a:off x="554422" y="1232915"/>
            <a:ext cx="11086716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marR="256540">
              <a:lnSpc>
                <a:spcPct val="150000"/>
              </a:lnSpc>
              <a:spcBef>
                <a:spcPts val="500"/>
              </a:spcBef>
              <a:defRPr sz="2000"/>
            </a:lvl1pPr>
          </a:lstStyle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ru-RU" dirty="0"/>
              <a:t>В</a:t>
            </a:r>
            <a:r>
              <a:rPr dirty="0"/>
              <a:t> </a:t>
            </a:r>
            <a:r>
              <a:rPr dirty="0" err="1"/>
              <a:t>распределенных</a:t>
            </a:r>
            <a:r>
              <a:rPr dirty="0"/>
              <a:t> </a:t>
            </a:r>
            <a:r>
              <a:rPr dirty="0" err="1"/>
              <a:t>системах</a:t>
            </a:r>
            <a:r>
              <a:rPr dirty="0"/>
              <a:t> </a:t>
            </a:r>
            <a:r>
              <a:rPr dirty="0" err="1"/>
              <a:t>есть</a:t>
            </a:r>
            <a:r>
              <a:rPr dirty="0"/>
              <a:t> </a:t>
            </a:r>
            <a:r>
              <a:rPr dirty="0" err="1"/>
              <a:t>три</a:t>
            </a:r>
            <a:r>
              <a:rPr dirty="0"/>
              <a:t> </a:t>
            </a:r>
            <a:r>
              <a:rPr dirty="0" err="1"/>
              <a:t>компромиссных</a:t>
            </a:r>
            <a:r>
              <a:rPr dirty="0"/>
              <a:t> </a:t>
            </a: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отношению</a:t>
            </a:r>
            <a:r>
              <a:rPr dirty="0"/>
              <a:t> </a:t>
            </a:r>
            <a:r>
              <a:rPr dirty="0" err="1"/>
              <a:t>друг</a:t>
            </a:r>
            <a:r>
              <a:rPr dirty="0"/>
              <a:t> к </a:t>
            </a:r>
            <a:r>
              <a:rPr dirty="0" err="1"/>
              <a:t>другу</a:t>
            </a:r>
            <a:r>
              <a:rPr dirty="0"/>
              <a:t> </a:t>
            </a:r>
            <a:r>
              <a:rPr dirty="0" err="1"/>
              <a:t>свойства</a:t>
            </a:r>
            <a:r>
              <a:rPr dirty="0"/>
              <a:t>: </a:t>
            </a:r>
            <a:r>
              <a:rPr dirty="0" err="1"/>
              <a:t>согласованность</a:t>
            </a:r>
            <a:r>
              <a:rPr dirty="0"/>
              <a:t>, </a:t>
            </a:r>
            <a:r>
              <a:rPr dirty="0" err="1"/>
              <a:t>доступность</a:t>
            </a:r>
            <a:r>
              <a:rPr dirty="0"/>
              <a:t> </a:t>
            </a:r>
            <a:r>
              <a:rPr lang="ru-RU" dirty="0"/>
              <a:t>и терпимость к разделению, и при реализации вычислений можно обеспечить только два из них.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B121E3-7495-4FE0-907E-2777331EF5F4}"/>
              </a:ext>
            </a:extLst>
          </p:cNvPr>
          <p:cNvSpPr txBox="1"/>
          <p:nvPr/>
        </p:nvSpPr>
        <p:spPr>
          <a:xfrm>
            <a:off x="486306" y="2237998"/>
            <a:ext cx="6564734" cy="37984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68300" marR="256540" indent="-317500"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000"/>
            </a:pPr>
            <a:r>
              <a:rPr lang="ru-RU" b="1" dirty="0"/>
              <a:t>Согласованность (</a:t>
            </a:r>
            <a:r>
              <a:rPr lang="ru-RU" b="1" dirty="0" err="1"/>
              <a:t>Consistency</a:t>
            </a:r>
            <a:r>
              <a:rPr lang="ru-RU" b="1" dirty="0"/>
              <a:t>) </a:t>
            </a:r>
            <a:r>
              <a:rPr lang="ru-RU" dirty="0"/>
              <a:t> - при обращении к нескольким узлам будет получен один и тот же ответ.</a:t>
            </a:r>
            <a:endParaRPr lang="en-US" dirty="0"/>
          </a:p>
          <a:p>
            <a:pPr marL="368300" marR="256540" indent="-317500"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000"/>
            </a:pPr>
            <a:endParaRPr lang="ru-RU" dirty="0"/>
          </a:p>
          <a:p>
            <a:pPr marL="368300" marR="256540" indent="-317500"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000"/>
            </a:pPr>
            <a:r>
              <a:rPr lang="ru-RU" b="1" dirty="0"/>
              <a:t>Доступность (</a:t>
            </a:r>
            <a:r>
              <a:rPr lang="ru-RU" b="1" dirty="0" err="1"/>
              <a:t>Availability</a:t>
            </a:r>
            <a:r>
              <a:rPr lang="ru-RU" b="1" dirty="0"/>
              <a:t>) </a:t>
            </a:r>
            <a:r>
              <a:rPr lang="ru-RU" dirty="0"/>
              <a:t>- на </a:t>
            </a:r>
            <a:r>
              <a:rPr lang="ru-RU" dirty="0" err="1"/>
              <a:t>каждыи</a:t>
            </a:r>
            <a:r>
              <a:rPr lang="ru-RU" dirty="0"/>
              <a:t>̆ запрос будет получен ответ, не содержащий ошибок.</a:t>
            </a:r>
            <a:endParaRPr lang="en-US" dirty="0"/>
          </a:p>
          <a:p>
            <a:pPr marL="368300" marR="256540" indent="-317500"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000"/>
            </a:pPr>
            <a:endParaRPr lang="ru-RU" dirty="0"/>
          </a:p>
          <a:p>
            <a:pPr marL="368300" marR="256540" indent="-317500"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000"/>
            </a:pPr>
            <a:r>
              <a:rPr lang="ru-RU" b="1" dirty="0"/>
              <a:t>Терпимость к разделению (</a:t>
            </a:r>
            <a:r>
              <a:rPr lang="ru-RU" b="1" dirty="0" err="1"/>
              <a:t>Partition</a:t>
            </a:r>
            <a:r>
              <a:rPr lang="ru-RU" b="1" dirty="0"/>
              <a:t> </a:t>
            </a:r>
            <a:r>
              <a:rPr lang="ru-RU" b="1" dirty="0" err="1"/>
              <a:t>tolerance</a:t>
            </a:r>
            <a:r>
              <a:rPr lang="ru-RU" b="1" dirty="0"/>
              <a:t>) - </a:t>
            </a:r>
            <a:r>
              <a:rPr lang="ru-RU" dirty="0"/>
              <a:t>способность системы справляться с тем, что иногда установить связь между её частями невозможно.</a:t>
            </a: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en-US" dirty="0"/>
              <a:t>CAP </a:t>
            </a:r>
            <a:r>
              <a:rPr lang="ru-RU" dirty="0"/>
              <a:t>теорема</a:t>
            </a:r>
          </a:p>
        </p:txBody>
      </p:sp>
      <p:sp>
        <p:nvSpPr>
          <p:cNvPr id="113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114" name="datacenter_replication.png" descr="datacenter_replicat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07627" y="1262364"/>
            <a:ext cx="4021889" cy="4068439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object 16"/>
          <p:cNvSpPr txBox="1"/>
          <p:nvPr/>
        </p:nvSpPr>
        <p:spPr>
          <a:xfrm>
            <a:off x="550862" y="2435708"/>
            <a:ext cx="7021789" cy="1456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300" marR="256540" indent="-317500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200"/>
            </a:pPr>
            <a:r>
              <a:rPr sz="2000" dirty="0" err="1"/>
              <a:t>Принесение</a:t>
            </a:r>
            <a:r>
              <a:rPr sz="2000" dirty="0"/>
              <a:t> в </a:t>
            </a:r>
            <a:r>
              <a:rPr sz="2000" dirty="0" err="1"/>
              <a:t>жертву</a:t>
            </a:r>
            <a:r>
              <a:rPr sz="2000" dirty="0"/>
              <a:t> </a:t>
            </a:r>
            <a:r>
              <a:rPr sz="2000" dirty="0" err="1"/>
              <a:t>согласованности</a:t>
            </a:r>
            <a:r>
              <a:rPr lang="en-US" sz="2000" dirty="0"/>
              <a:t> </a:t>
            </a:r>
            <a:r>
              <a:rPr lang="ru-RU" sz="1400" b="1" dirty="0"/>
              <a:t>(</a:t>
            </a:r>
            <a:r>
              <a:rPr lang="ru-RU" sz="1400" b="1" dirty="0" err="1"/>
              <a:t>Consistency</a:t>
            </a:r>
            <a:r>
              <a:rPr lang="ru-RU" sz="1400" b="1" dirty="0"/>
              <a:t>) </a:t>
            </a:r>
            <a:endParaRPr sz="1400" dirty="0"/>
          </a:p>
          <a:p>
            <a:pPr marL="368300" marR="256540" indent="-317500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200"/>
            </a:pPr>
            <a:r>
              <a:rPr sz="2000" dirty="0" err="1"/>
              <a:t>Принесение</a:t>
            </a:r>
            <a:r>
              <a:rPr sz="2000" dirty="0"/>
              <a:t> в </a:t>
            </a:r>
            <a:r>
              <a:rPr sz="2000" dirty="0" err="1"/>
              <a:t>жертву</a:t>
            </a:r>
            <a:r>
              <a:rPr sz="2000" dirty="0"/>
              <a:t> </a:t>
            </a:r>
            <a:r>
              <a:rPr sz="2000" dirty="0" err="1"/>
              <a:t>доступности</a:t>
            </a:r>
            <a:r>
              <a:rPr lang="en-US" sz="2000" dirty="0"/>
              <a:t> </a:t>
            </a:r>
            <a:r>
              <a:rPr lang="ru-RU" sz="1400" b="1" dirty="0"/>
              <a:t>(</a:t>
            </a:r>
            <a:r>
              <a:rPr lang="ru-RU" sz="1400" b="1" dirty="0" err="1"/>
              <a:t>Availability</a:t>
            </a:r>
            <a:r>
              <a:rPr lang="ru-RU" sz="1400" b="1" dirty="0"/>
              <a:t>) </a:t>
            </a:r>
            <a:endParaRPr sz="1400" dirty="0"/>
          </a:p>
          <a:p>
            <a:pPr marL="368300" marR="256540" indent="-317500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200"/>
            </a:pPr>
            <a:r>
              <a:rPr sz="2000" dirty="0" err="1"/>
              <a:t>Принесение</a:t>
            </a:r>
            <a:r>
              <a:rPr sz="2000" dirty="0"/>
              <a:t> в </a:t>
            </a:r>
            <a:r>
              <a:rPr sz="2000" dirty="0" err="1"/>
              <a:t>жертву</a:t>
            </a:r>
            <a:r>
              <a:rPr sz="2000" dirty="0"/>
              <a:t> </a:t>
            </a:r>
            <a:r>
              <a:rPr sz="2000" dirty="0" err="1"/>
              <a:t>масштабирования</a:t>
            </a:r>
            <a:endParaRPr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940166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build="p" bldLvl="5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ru-RU" dirty="0"/>
              <a:t>Согласованность во времени</a:t>
            </a:r>
          </a:p>
        </p:txBody>
      </p:sp>
      <p:sp>
        <p:nvSpPr>
          <p:cNvPr id="118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38942" y="6362050"/>
            <a:ext cx="144538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19" name="object 16"/>
          <p:cNvSpPr txBox="1"/>
          <p:nvPr/>
        </p:nvSpPr>
        <p:spPr>
          <a:xfrm>
            <a:off x="688139" y="2659558"/>
            <a:ext cx="7514828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 marR="256540">
              <a:lnSpc>
                <a:spcPct val="130000"/>
              </a:lnSpc>
              <a:spcBef>
                <a:spcPts val="500"/>
              </a:spcBef>
              <a:defRPr sz="3200"/>
            </a:lvl1pPr>
          </a:lstStyle>
          <a:p>
            <a:pPr>
              <a:lnSpc>
                <a:spcPct val="100000"/>
              </a:lnSpc>
            </a:pPr>
            <a:r>
              <a:rPr sz="2000" b="1" dirty="0" err="1"/>
              <a:t>Согласованность</a:t>
            </a:r>
            <a:r>
              <a:rPr sz="2000" b="1" dirty="0"/>
              <a:t> </a:t>
            </a:r>
            <a:r>
              <a:rPr lang="ru-RU" sz="2000" b="1" dirty="0"/>
              <a:t>во времени </a:t>
            </a:r>
            <a:r>
              <a:rPr sz="2000" b="1" dirty="0"/>
              <a:t>(Eventual Consistency) </a:t>
            </a:r>
            <a:r>
              <a:rPr sz="2000" dirty="0"/>
              <a:t>–</a:t>
            </a:r>
            <a:r>
              <a:rPr lang="ru-RU" sz="2000" dirty="0"/>
              <a:t> </a:t>
            </a:r>
            <a:r>
              <a:rPr sz="2000" dirty="0" err="1"/>
              <a:t>если</a:t>
            </a:r>
            <a:r>
              <a:rPr sz="2000" dirty="0"/>
              <a:t> </a:t>
            </a:r>
            <a:r>
              <a:rPr sz="2000" dirty="0" err="1"/>
              <a:t>элемент</a:t>
            </a:r>
            <a:r>
              <a:rPr sz="2000" dirty="0"/>
              <a:t> </a:t>
            </a:r>
            <a:r>
              <a:rPr sz="2000" dirty="0" err="1"/>
              <a:t>не</a:t>
            </a:r>
            <a:r>
              <a:rPr sz="2000" dirty="0"/>
              <a:t> </a:t>
            </a:r>
            <a:r>
              <a:rPr sz="2000" dirty="0" err="1"/>
              <a:t>получает</a:t>
            </a:r>
            <a:r>
              <a:rPr sz="2000" dirty="0"/>
              <a:t> </a:t>
            </a:r>
            <a:r>
              <a:rPr sz="2000" dirty="0" err="1"/>
              <a:t>обновлений</a:t>
            </a:r>
            <a:r>
              <a:rPr sz="2000" dirty="0"/>
              <a:t>, </a:t>
            </a:r>
            <a:r>
              <a:rPr sz="2000" dirty="0" err="1"/>
              <a:t>то</a:t>
            </a:r>
            <a:r>
              <a:rPr sz="2000" dirty="0"/>
              <a:t> в </a:t>
            </a:r>
            <a:r>
              <a:rPr sz="2000" dirty="0" err="1"/>
              <a:t>итоге</a:t>
            </a:r>
            <a:r>
              <a:rPr sz="2000" dirty="0"/>
              <a:t> </a:t>
            </a:r>
            <a:r>
              <a:rPr sz="2000" dirty="0" err="1"/>
              <a:t>все</a:t>
            </a:r>
            <a:r>
              <a:rPr sz="2000" dirty="0"/>
              <a:t> </a:t>
            </a:r>
            <a:r>
              <a:rPr sz="2000" dirty="0" err="1"/>
              <a:t>обращения</a:t>
            </a:r>
            <a:r>
              <a:rPr sz="2000" dirty="0"/>
              <a:t> к </a:t>
            </a:r>
            <a:r>
              <a:rPr sz="2000" dirty="0" err="1"/>
              <a:t>этому</a:t>
            </a:r>
            <a:r>
              <a:rPr sz="2000" dirty="0"/>
              <a:t> </a:t>
            </a:r>
            <a:r>
              <a:rPr sz="2000" dirty="0" err="1"/>
              <a:t>элементу</a:t>
            </a:r>
            <a:r>
              <a:rPr sz="2000" dirty="0"/>
              <a:t> </a:t>
            </a:r>
            <a:r>
              <a:rPr sz="2000" dirty="0" err="1"/>
              <a:t>будут</a:t>
            </a:r>
            <a:r>
              <a:rPr sz="2000" dirty="0"/>
              <a:t> </a:t>
            </a:r>
            <a:r>
              <a:rPr sz="2000" dirty="0" err="1"/>
              <a:t>возвращать</a:t>
            </a:r>
            <a:r>
              <a:rPr sz="2000" dirty="0"/>
              <a:t> </a:t>
            </a:r>
            <a:r>
              <a:rPr sz="2000" dirty="0" err="1"/>
              <a:t>одно</a:t>
            </a:r>
            <a:r>
              <a:rPr sz="2000" dirty="0"/>
              <a:t> и </a:t>
            </a:r>
            <a:r>
              <a:rPr sz="2000" dirty="0" err="1"/>
              <a:t>то</a:t>
            </a:r>
            <a:r>
              <a:rPr sz="2000" dirty="0"/>
              <a:t> </a:t>
            </a:r>
            <a:r>
              <a:rPr sz="2000" dirty="0" err="1"/>
              <a:t>же</a:t>
            </a:r>
            <a:r>
              <a:rPr sz="2000" dirty="0"/>
              <a:t> </a:t>
            </a:r>
            <a:r>
              <a:rPr sz="2000" dirty="0" err="1"/>
              <a:t>значение</a:t>
            </a:r>
            <a:r>
              <a:rPr sz="2000" dirty="0"/>
              <a:t>, </a:t>
            </a:r>
            <a:r>
              <a:rPr sz="2000" dirty="0" err="1"/>
              <a:t>соответствующее</a:t>
            </a:r>
            <a:r>
              <a:rPr sz="2000" dirty="0"/>
              <a:t> </a:t>
            </a:r>
            <a:r>
              <a:rPr sz="2000" dirty="0" err="1"/>
              <a:t>последнему</a:t>
            </a:r>
            <a:r>
              <a:rPr sz="2000" dirty="0"/>
              <a:t> </a:t>
            </a:r>
            <a:r>
              <a:rPr sz="2000" dirty="0" err="1"/>
              <a:t>обновлению</a:t>
            </a:r>
            <a:r>
              <a:rPr lang="ru-RU" sz="2000" dirty="0"/>
              <a:t>.</a:t>
            </a:r>
            <a:r>
              <a:rPr sz="2000" dirty="0"/>
              <a:t> 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95B71C4-DBB2-47BB-9EF8-541ADA4349FE}"/>
              </a:ext>
            </a:extLst>
          </p:cNvPr>
          <p:cNvSpPr/>
          <p:nvPr/>
        </p:nvSpPr>
        <p:spPr>
          <a:xfrm>
            <a:off x="7483089" y="1798320"/>
            <a:ext cx="3454400" cy="3454400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ru-RU" dirty="0"/>
              <a:t>Выводы</a:t>
            </a:r>
          </a:p>
        </p:txBody>
      </p:sp>
      <p:sp>
        <p:nvSpPr>
          <p:cNvPr id="122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29516" y="6362050"/>
            <a:ext cx="153964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23" name="object 16"/>
          <p:cNvSpPr txBox="1"/>
          <p:nvPr/>
        </p:nvSpPr>
        <p:spPr>
          <a:xfrm>
            <a:off x="516223" y="1698200"/>
            <a:ext cx="11090275" cy="32131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300" marR="256540" indent="-317500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sz="2000" dirty="0" err="1"/>
              <a:t>Если</a:t>
            </a:r>
            <a:r>
              <a:rPr sz="2000" dirty="0"/>
              <a:t> у </a:t>
            </a:r>
            <a:r>
              <a:rPr sz="2000" dirty="0" err="1"/>
              <a:t>вас</a:t>
            </a:r>
            <a:r>
              <a:rPr sz="2000" dirty="0"/>
              <a:t> </a:t>
            </a:r>
            <a:r>
              <a:rPr sz="2000" dirty="0" err="1"/>
              <a:t>много</a:t>
            </a:r>
            <a:r>
              <a:rPr sz="2000" dirty="0"/>
              <a:t> </a:t>
            </a:r>
            <a:r>
              <a:rPr sz="2000" dirty="0" err="1"/>
              <a:t>справочной</a:t>
            </a:r>
            <a:r>
              <a:rPr sz="2000" dirty="0"/>
              <a:t> </a:t>
            </a:r>
            <a:r>
              <a:rPr sz="2000" dirty="0" err="1"/>
              <a:t>информации</a:t>
            </a:r>
            <a:r>
              <a:rPr sz="2000" dirty="0"/>
              <a:t>, </a:t>
            </a:r>
            <a:r>
              <a:rPr sz="2000" dirty="0" err="1"/>
              <a:t>которая</a:t>
            </a:r>
            <a:r>
              <a:rPr sz="2000" dirty="0"/>
              <a:t> </a:t>
            </a:r>
            <a:r>
              <a:rPr sz="2000" dirty="0" err="1"/>
              <a:t>нужна</a:t>
            </a:r>
            <a:r>
              <a:rPr sz="2000" dirty="0"/>
              <a:t> </a:t>
            </a:r>
            <a:r>
              <a:rPr sz="2000" dirty="0" err="1"/>
              <a:t>во</a:t>
            </a:r>
            <a:r>
              <a:rPr sz="2000" dirty="0"/>
              <a:t> </a:t>
            </a:r>
            <a:r>
              <a:rPr sz="2000" dirty="0" err="1"/>
              <a:t>всех</a:t>
            </a:r>
            <a:r>
              <a:rPr sz="2000" dirty="0"/>
              <a:t> </a:t>
            </a:r>
            <a:r>
              <a:rPr sz="2000" dirty="0" err="1"/>
              <a:t>сервисах</a:t>
            </a:r>
            <a:r>
              <a:rPr sz="2000" dirty="0"/>
              <a:t> </a:t>
            </a:r>
            <a:r>
              <a:rPr sz="2000" dirty="0" err="1"/>
              <a:t>или</a:t>
            </a:r>
            <a:r>
              <a:rPr sz="2000" dirty="0"/>
              <a:t> </a:t>
            </a:r>
            <a:r>
              <a:rPr sz="2000" dirty="0" err="1"/>
              <a:t>планируется</a:t>
            </a:r>
            <a:r>
              <a:rPr sz="2000" dirty="0"/>
              <a:t> </a:t>
            </a:r>
            <a:r>
              <a:rPr sz="2000" dirty="0" err="1"/>
              <a:t>использование</a:t>
            </a:r>
            <a:r>
              <a:rPr sz="2000" dirty="0"/>
              <a:t> </a:t>
            </a:r>
            <a:r>
              <a:rPr sz="2000" dirty="0" err="1"/>
              <a:t>внешних</a:t>
            </a:r>
            <a:r>
              <a:rPr sz="2000" dirty="0"/>
              <a:t> </a:t>
            </a:r>
            <a:r>
              <a:rPr sz="2000" dirty="0" err="1"/>
              <a:t>справочников</a:t>
            </a:r>
            <a:r>
              <a:rPr lang="ru-RU" sz="2000" dirty="0"/>
              <a:t>, то </a:t>
            </a:r>
            <a:r>
              <a:rPr sz="2000" dirty="0" err="1"/>
              <a:t>отдельная</a:t>
            </a:r>
            <a:r>
              <a:rPr sz="2000" dirty="0"/>
              <a:t> </a:t>
            </a:r>
            <a:r>
              <a:rPr lang="ru-RU" sz="2000" dirty="0"/>
              <a:t>с</a:t>
            </a:r>
            <a:r>
              <a:rPr sz="2000" dirty="0" err="1"/>
              <a:t>правочная</a:t>
            </a:r>
            <a:r>
              <a:rPr sz="2000" dirty="0"/>
              <a:t> </a:t>
            </a:r>
            <a:r>
              <a:rPr lang="ru-RU" sz="2000" dirty="0"/>
              <a:t>с</a:t>
            </a:r>
            <a:r>
              <a:rPr sz="2000" dirty="0" err="1"/>
              <a:t>истема</a:t>
            </a:r>
            <a:r>
              <a:rPr sz="2000" dirty="0"/>
              <a:t> – </a:t>
            </a:r>
            <a:r>
              <a:rPr sz="2000" dirty="0" err="1"/>
              <a:t>ваш</a:t>
            </a:r>
            <a:r>
              <a:rPr sz="2000" dirty="0"/>
              <a:t> </a:t>
            </a:r>
            <a:r>
              <a:rPr sz="2000" dirty="0" err="1"/>
              <a:t>выбор</a:t>
            </a:r>
            <a:r>
              <a:rPr sz="2000" dirty="0"/>
              <a:t>.</a:t>
            </a:r>
          </a:p>
          <a:p>
            <a:pPr marL="368300" marR="256540" indent="-317500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sz="2000" dirty="0" err="1"/>
              <a:t>Если</a:t>
            </a:r>
            <a:r>
              <a:rPr sz="2000" dirty="0"/>
              <a:t> </a:t>
            </a:r>
            <a:r>
              <a:rPr sz="2000" dirty="0" err="1"/>
              <a:t>планируются</a:t>
            </a:r>
            <a:r>
              <a:rPr sz="2000" dirty="0"/>
              <a:t> </a:t>
            </a:r>
            <a:r>
              <a:rPr sz="2000" dirty="0" err="1"/>
              <a:t>отчеты</a:t>
            </a:r>
            <a:r>
              <a:rPr sz="2000" dirty="0"/>
              <a:t>, </a:t>
            </a:r>
            <a:r>
              <a:rPr sz="2000" dirty="0" err="1"/>
              <a:t>то</a:t>
            </a:r>
            <a:r>
              <a:rPr sz="2000" dirty="0"/>
              <a:t> </a:t>
            </a:r>
            <a:r>
              <a:rPr sz="2000" dirty="0" err="1"/>
              <a:t>лучше</a:t>
            </a:r>
            <a:r>
              <a:rPr sz="2000" dirty="0"/>
              <a:t> </a:t>
            </a:r>
            <a:r>
              <a:rPr sz="2000" dirty="0" err="1"/>
              <a:t>сразу</a:t>
            </a:r>
            <a:r>
              <a:rPr sz="2000" dirty="0"/>
              <a:t> </a:t>
            </a:r>
            <a:r>
              <a:rPr lang="ru-RU" sz="2000" dirty="0"/>
              <a:t>подумать об о</a:t>
            </a:r>
            <a:r>
              <a:rPr sz="2000" dirty="0" err="1"/>
              <a:t>тчетн</a:t>
            </a:r>
            <a:r>
              <a:rPr lang="ru-RU" sz="2000" dirty="0"/>
              <a:t>о</a:t>
            </a:r>
            <a:r>
              <a:rPr sz="2000" dirty="0"/>
              <a:t>м </a:t>
            </a:r>
            <a:r>
              <a:rPr lang="ru-RU" sz="2000" dirty="0"/>
              <a:t>с</a:t>
            </a:r>
            <a:r>
              <a:rPr sz="2000" dirty="0" err="1"/>
              <a:t>ервис</a:t>
            </a:r>
            <a:r>
              <a:rPr lang="ru-RU" sz="2000" dirty="0"/>
              <a:t>е</a:t>
            </a:r>
            <a:r>
              <a:rPr sz="2000" dirty="0"/>
              <a:t> и </a:t>
            </a:r>
            <a:r>
              <a:rPr sz="2000" dirty="0" err="1"/>
              <a:t>хранени</a:t>
            </a:r>
            <a:r>
              <a:rPr lang="ru-RU" sz="2000" dirty="0"/>
              <a:t>и</a:t>
            </a:r>
            <a:r>
              <a:rPr sz="2000" dirty="0"/>
              <a:t> </a:t>
            </a:r>
            <a:r>
              <a:rPr sz="2000" dirty="0" err="1"/>
              <a:t>данных</a:t>
            </a:r>
            <a:r>
              <a:rPr sz="2000" dirty="0"/>
              <a:t>.</a:t>
            </a:r>
          </a:p>
          <a:p>
            <a:pPr marL="368300" marR="256540" indent="-317500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sz="2000" dirty="0" err="1"/>
              <a:t>Сделать</a:t>
            </a:r>
            <a:r>
              <a:rPr sz="2000" dirty="0"/>
              <a:t> </a:t>
            </a:r>
            <a:r>
              <a:rPr sz="2000" dirty="0" err="1"/>
              <a:t>систему</a:t>
            </a:r>
            <a:r>
              <a:rPr sz="2000" dirty="0"/>
              <a:t> </a:t>
            </a:r>
            <a:r>
              <a:rPr lang="ru-RU" sz="2000" dirty="0"/>
              <a:t>одновременно </a:t>
            </a:r>
            <a:r>
              <a:rPr sz="2000" dirty="0" err="1"/>
              <a:t>мас</a:t>
            </a:r>
            <a:r>
              <a:rPr lang="ru-RU" sz="2000" dirty="0"/>
              <a:t>ш</a:t>
            </a:r>
            <a:r>
              <a:rPr sz="2000" dirty="0" err="1"/>
              <a:t>табируемой</a:t>
            </a:r>
            <a:r>
              <a:rPr sz="2000" dirty="0"/>
              <a:t>, </a:t>
            </a:r>
            <a:r>
              <a:rPr sz="2000" dirty="0" err="1"/>
              <a:t>отказоустойчивой</a:t>
            </a:r>
            <a:r>
              <a:rPr sz="2000" dirty="0"/>
              <a:t> и </a:t>
            </a:r>
            <a:r>
              <a:rPr sz="2000" dirty="0" err="1"/>
              <a:t>консистентной</a:t>
            </a:r>
            <a:r>
              <a:rPr sz="2000" dirty="0"/>
              <a:t> </a:t>
            </a:r>
            <a:r>
              <a:rPr sz="2000" dirty="0" err="1"/>
              <a:t>не</a:t>
            </a:r>
            <a:r>
              <a:rPr sz="2000" dirty="0"/>
              <a:t> </a:t>
            </a:r>
            <a:r>
              <a:rPr sz="2000" dirty="0" err="1"/>
              <a:t>получится</a:t>
            </a:r>
            <a:r>
              <a:rPr sz="2000" dirty="0"/>
              <a:t>.</a:t>
            </a:r>
          </a:p>
          <a:p>
            <a:pPr marL="368300" marR="256540" indent="-317500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lang="ru-RU" sz="2000" dirty="0"/>
              <a:t>П</a:t>
            </a:r>
            <a:r>
              <a:rPr sz="2000" dirty="0" err="1"/>
              <a:t>ри</a:t>
            </a:r>
            <a:r>
              <a:rPr sz="2000" dirty="0"/>
              <a:t> </a:t>
            </a:r>
            <a:r>
              <a:rPr sz="2000" dirty="0" err="1"/>
              <a:t>использовании</a:t>
            </a:r>
            <a:r>
              <a:rPr sz="2000" dirty="0"/>
              <a:t> </a:t>
            </a:r>
            <a:r>
              <a:rPr sz="2000" dirty="0" err="1"/>
              <a:t>подхода</a:t>
            </a:r>
            <a:r>
              <a:rPr sz="2000" dirty="0"/>
              <a:t> Eventual Consistency </a:t>
            </a:r>
            <a:r>
              <a:rPr sz="2000" dirty="0" err="1"/>
              <a:t>можно</a:t>
            </a:r>
            <a:r>
              <a:rPr sz="2000" dirty="0"/>
              <a:t> </a:t>
            </a:r>
            <a:r>
              <a:rPr sz="2000" dirty="0" err="1"/>
              <a:t>добиться</a:t>
            </a:r>
            <a:r>
              <a:rPr lang="ru-RU" sz="2000" dirty="0"/>
              <a:t> </a:t>
            </a:r>
            <a:r>
              <a:rPr sz="2000" dirty="0" err="1"/>
              <a:t>близко</a:t>
            </a:r>
            <a:r>
              <a:rPr lang="ru-RU" sz="2000" dirty="0" err="1"/>
              <a:t>го</a:t>
            </a:r>
            <a:r>
              <a:rPr sz="2000" dirty="0"/>
              <a:t> к </a:t>
            </a:r>
            <a:r>
              <a:rPr sz="2000" dirty="0" err="1"/>
              <a:t>идеалу</a:t>
            </a:r>
            <a:r>
              <a:rPr sz="2000" dirty="0"/>
              <a:t> </a:t>
            </a:r>
            <a:r>
              <a:rPr sz="2000" dirty="0" err="1"/>
              <a:t>результата</a:t>
            </a:r>
            <a:r>
              <a:rPr sz="2000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89D987-B9C4-46AD-A011-411CA243CE19}"/>
              </a:ext>
            </a:extLst>
          </p:cNvPr>
          <p:cNvSpPr txBox="1"/>
          <p:nvPr/>
        </p:nvSpPr>
        <p:spPr>
          <a:xfrm>
            <a:off x="550979" y="5452022"/>
            <a:ext cx="666624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ru-RU" u="sng">
                <a:hlinkClick r:id="rId3"/>
              </a:rPr>
              <a:t>Дополнительные материалы:</a:t>
            </a:r>
          </a:p>
          <a:p>
            <a:r>
              <a:rPr lang="ru-RU" u="sng" dirty="0">
                <a:hlinkClick r:id="rId3"/>
              </a:rPr>
              <a:t>Управление мастер-данными в </a:t>
            </a:r>
            <a:r>
              <a:rPr lang="ru-RU" u="sng" dirty="0" err="1">
                <a:hlinkClick r:id="rId3"/>
              </a:rPr>
              <a:t>микросервисной</a:t>
            </a:r>
            <a:r>
              <a:rPr lang="ru-RU" u="sng" dirty="0">
                <a:hlinkClick r:id="rId3"/>
              </a:rPr>
              <a:t> архитектуре</a:t>
            </a: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1" build="p" bldLvl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ru-RU" dirty="0"/>
              <a:t>План лекции</a:t>
            </a:r>
          </a:p>
        </p:txBody>
      </p:sp>
      <p:sp>
        <p:nvSpPr>
          <p:cNvPr id="79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80" name="object 16"/>
          <p:cNvSpPr txBox="1"/>
          <p:nvPr/>
        </p:nvSpPr>
        <p:spPr>
          <a:xfrm>
            <a:off x="550979" y="1326856"/>
            <a:ext cx="8702749" cy="4236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b="1" dirty="0" err="1"/>
              <a:t>Как</a:t>
            </a:r>
            <a:r>
              <a:rPr sz="2000" b="1" dirty="0"/>
              <a:t> </a:t>
            </a:r>
            <a:r>
              <a:rPr sz="2000" b="1" dirty="0" err="1"/>
              <a:t>работать</a:t>
            </a:r>
            <a:r>
              <a:rPr sz="2000" b="1" dirty="0"/>
              <a:t> </a:t>
            </a:r>
            <a:r>
              <a:rPr sz="2000" b="1" dirty="0" err="1"/>
              <a:t>со</a:t>
            </a:r>
            <a:r>
              <a:rPr sz="2000" b="1" dirty="0"/>
              <a:t> </a:t>
            </a:r>
            <a:r>
              <a:rPr sz="2000" b="1" dirty="0" err="1"/>
              <a:t>справочной</a:t>
            </a:r>
            <a:r>
              <a:rPr sz="2000" b="1" dirty="0"/>
              <a:t> </a:t>
            </a:r>
            <a:r>
              <a:rPr sz="2000" b="1" dirty="0" err="1"/>
              <a:t>информацией</a:t>
            </a:r>
            <a:endParaRPr sz="2000" b="1" dirty="0"/>
          </a:p>
          <a:p>
            <a:pPr marL="774700" marR="256540" lvl="1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Хранение</a:t>
            </a:r>
            <a:r>
              <a:rPr sz="2000" dirty="0"/>
              <a:t> </a:t>
            </a:r>
            <a:r>
              <a:rPr sz="2000" dirty="0" err="1"/>
              <a:t>данных</a:t>
            </a:r>
            <a:r>
              <a:rPr sz="2000" dirty="0"/>
              <a:t> в </a:t>
            </a:r>
            <a:r>
              <a:rPr sz="2000" dirty="0" err="1"/>
              <a:t>коде</a:t>
            </a:r>
            <a:endParaRPr sz="2000" dirty="0"/>
          </a:p>
          <a:p>
            <a:pPr marL="774700" marR="256540" lvl="1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Хранение</a:t>
            </a:r>
            <a:r>
              <a:rPr sz="2000" dirty="0"/>
              <a:t> </a:t>
            </a:r>
            <a:r>
              <a:rPr lang="ru-RU" sz="2000" dirty="0"/>
              <a:t>в</a:t>
            </a:r>
            <a:r>
              <a:rPr sz="2000" dirty="0"/>
              <a:t> </a:t>
            </a:r>
            <a:r>
              <a:rPr sz="2000" dirty="0" err="1"/>
              <a:t>базе</a:t>
            </a:r>
            <a:r>
              <a:rPr sz="2000" dirty="0"/>
              <a:t> </a:t>
            </a:r>
            <a:r>
              <a:rPr sz="2000" dirty="0" err="1"/>
              <a:t>данных</a:t>
            </a:r>
            <a:endParaRPr sz="2000" dirty="0"/>
          </a:p>
          <a:p>
            <a:pPr marL="774700" marR="256540" lvl="1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Сервис</a:t>
            </a:r>
            <a:r>
              <a:rPr sz="2000" dirty="0"/>
              <a:t> </a:t>
            </a:r>
            <a:r>
              <a:rPr sz="2000" dirty="0" err="1"/>
              <a:t>справочников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b="1" dirty="0" err="1"/>
              <a:t>Как</a:t>
            </a:r>
            <a:r>
              <a:rPr sz="2000" b="1" dirty="0"/>
              <a:t> </a:t>
            </a:r>
            <a:r>
              <a:rPr sz="2000" b="1" dirty="0" err="1"/>
              <a:t>реализовать</a:t>
            </a:r>
            <a:r>
              <a:rPr sz="2000" b="1" dirty="0"/>
              <a:t> </a:t>
            </a:r>
            <a:r>
              <a:rPr sz="2000" b="1" dirty="0" err="1"/>
              <a:t>отчетную</a:t>
            </a:r>
            <a:r>
              <a:rPr sz="2000" b="1" dirty="0"/>
              <a:t> </a:t>
            </a:r>
            <a:r>
              <a:rPr sz="2000" b="1" dirty="0" err="1"/>
              <a:t>систему</a:t>
            </a:r>
            <a:endParaRPr sz="2000" b="1" dirty="0"/>
          </a:p>
          <a:p>
            <a:pPr marL="774700" marR="256540" lvl="1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Сбор</a:t>
            </a:r>
            <a:r>
              <a:rPr sz="2000" dirty="0"/>
              <a:t> </a:t>
            </a:r>
            <a:r>
              <a:rPr sz="2000" dirty="0" err="1"/>
              <a:t>данных</a:t>
            </a:r>
            <a:r>
              <a:rPr sz="2000" dirty="0"/>
              <a:t> в </a:t>
            </a:r>
            <a:r>
              <a:rPr sz="2000" dirty="0" err="1"/>
              <a:t>момент</a:t>
            </a:r>
            <a:r>
              <a:rPr sz="2000" dirty="0"/>
              <a:t> </a:t>
            </a:r>
            <a:r>
              <a:rPr sz="2000" dirty="0" err="1"/>
              <a:t>построения</a:t>
            </a:r>
            <a:r>
              <a:rPr sz="2000" dirty="0"/>
              <a:t> </a:t>
            </a:r>
            <a:r>
              <a:rPr sz="2000" dirty="0" err="1"/>
              <a:t>отчетов</a:t>
            </a:r>
            <a:endParaRPr sz="2000" dirty="0"/>
          </a:p>
          <a:p>
            <a:pPr marL="774700" marR="256540" lvl="1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Отправка</a:t>
            </a:r>
            <a:r>
              <a:rPr sz="2000" dirty="0"/>
              <a:t> </a:t>
            </a:r>
            <a:r>
              <a:rPr sz="2000" dirty="0" err="1"/>
              <a:t>данных</a:t>
            </a:r>
            <a:r>
              <a:rPr sz="2000" dirty="0"/>
              <a:t> в </a:t>
            </a:r>
            <a:r>
              <a:rPr sz="2000" dirty="0" err="1"/>
              <a:t>момент</a:t>
            </a:r>
            <a:r>
              <a:rPr sz="2000" dirty="0"/>
              <a:t> </a:t>
            </a:r>
            <a:r>
              <a:rPr sz="2000" dirty="0" err="1"/>
              <a:t>выполнения</a:t>
            </a:r>
            <a:r>
              <a:rPr sz="2000" dirty="0"/>
              <a:t> </a:t>
            </a:r>
            <a:r>
              <a:rPr sz="2000" dirty="0" err="1"/>
              <a:t>операций</a:t>
            </a:r>
            <a:endParaRPr sz="2000" dirty="0"/>
          </a:p>
          <a:p>
            <a:pPr marL="774700" marR="256540" lvl="1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dirty="0" err="1"/>
              <a:t>Хранение</a:t>
            </a:r>
            <a:r>
              <a:rPr sz="2000" dirty="0"/>
              <a:t> </a:t>
            </a:r>
            <a:r>
              <a:rPr sz="2000" dirty="0" err="1"/>
              <a:t>отчетных</a:t>
            </a:r>
            <a:r>
              <a:rPr sz="2000" dirty="0"/>
              <a:t> </a:t>
            </a:r>
            <a:r>
              <a:rPr sz="2000" dirty="0" err="1"/>
              <a:t>данных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sz="2000" b="1" dirty="0"/>
              <a:t>CAP</a:t>
            </a:r>
            <a:r>
              <a:rPr lang="ru-RU" sz="2000" b="1" dirty="0"/>
              <a:t>-</a:t>
            </a:r>
            <a:r>
              <a:rPr sz="2000" b="1" dirty="0" err="1"/>
              <a:t>теорема</a:t>
            </a:r>
            <a:endParaRPr sz="2000" b="1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400"/>
            </a:pPr>
            <a:r>
              <a:rPr lang="ru-RU" sz="2000" b="1" dirty="0"/>
              <a:t>Согласованность во времени (</a:t>
            </a:r>
            <a:r>
              <a:rPr lang="en-US" sz="2000" b="1" dirty="0"/>
              <a:t>Eventual Consistency)</a:t>
            </a:r>
            <a:endParaRPr sz="2000" b="1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4B78372-3228-4D26-9D7E-2F18FE39B56D}"/>
              </a:ext>
            </a:extLst>
          </p:cNvPr>
          <p:cNvSpPr/>
          <p:nvPr/>
        </p:nvSpPr>
        <p:spPr>
          <a:xfrm>
            <a:off x="7816551" y="1447800"/>
            <a:ext cx="3824470" cy="3824470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8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1" build="p" bldLvl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ru-RU" dirty="0"/>
              <a:t>Хранение данных в коде</a:t>
            </a:r>
          </a:p>
        </p:txBody>
      </p:sp>
      <p:sp>
        <p:nvSpPr>
          <p:cNvPr id="83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graphicFrame>
        <p:nvGraphicFramePr>
          <p:cNvPr id="84" name="Таблица 2"/>
          <p:cNvGraphicFramePr/>
          <p:nvPr>
            <p:extLst>
              <p:ext uri="{D42A27DB-BD31-4B8C-83A1-F6EECF244321}">
                <p14:modId xmlns:p14="http://schemas.microsoft.com/office/powerpoint/2010/main" val="3740433032"/>
              </p:ext>
            </p:extLst>
          </p:nvPr>
        </p:nvGraphicFramePr>
        <p:xfrm>
          <a:off x="550862" y="1394574"/>
          <a:ext cx="11090276" cy="4518543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55451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4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3319">
                <a:tc>
                  <a:txBody>
                    <a:bodyPr/>
                    <a:lstStyle/>
                    <a:p>
                      <a:pPr marL="252000"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2D3031"/>
                          </a:solidFill>
                        </a:rPr>
                        <a:t>ПЛЮСЫ</a:t>
                      </a:r>
                      <a:r>
                        <a:rPr lang="ru-RU" sz="2000" b="1" dirty="0">
                          <a:solidFill>
                            <a:srgbClr val="2D3031"/>
                          </a:solidFill>
                        </a:rPr>
                        <a:t> +</a:t>
                      </a:r>
                      <a:endParaRPr sz="2000" b="1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15B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52000"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2D3031"/>
                          </a:solidFill>
                        </a:rPr>
                        <a:t>МИНУСЫ</a:t>
                      </a:r>
                      <a:r>
                        <a:rPr lang="ru-RU" sz="2000" b="1" dirty="0">
                          <a:solidFill>
                            <a:srgbClr val="2D3031"/>
                          </a:solidFill>
                        </a:rPr>
                        <a:t> -</a:t>
                      </a:r>
                      <a:endParaRPr sz="2000" b="1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rgbClr val="015B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1306">
                <a:tc rowSpan="4"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Просто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и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легко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использова</a:t>
                      </a:r>
                      <a:r>
                        <a:rPr lang="ru-RU" sz="2000" dirty="0" err="1">
                          <a:solidFill>
                            <a:srgbClr val="2D3031"/>
                          </a:solidFill>
                        </a:rPr>
                        <a:t>ть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15B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Сложно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обновл</a:t>
                      </a:r>
                      <a:r>
                        <a:rPr lang="ru-RU" sz="2000" dirty="0">
                          <a:solidFill>
                            <a:srgbClr val="2D3031"/>
                          </a:solidFill>
                        </a:rPr>
                        <a:t>ять</a:t>
                      </a:r>
                      <a:r>
                        <a:rPr lang="en-US" sz="2000" dirty="0">
                          <a:solidFill>
                            <a:srgbClr val="2D3031"/>
                          </a:solidFill>
                        </a:rPr>
                        <a:t>. </a:t>
                      </a:r>
                      <a:r>
                        <a:rPr lang="ru-RU" sz="2000" dirty="0">
                          <a:solidFill>
                            <a:srgbClr val="2D3031"/>
                          </a:solidFill>
                        </a:rPr>
                        <a:t>Изменение коснётся каждого </a:t>
                      </a:r>
                      <a:r>
                        <a:rPr lang="ru-RU" sz="2000" dirty="0" err="1">
                          <a:solidFill>
                            <a:srgbClr val="2D3031"/>
                          </a:solidFill>
                        </a:rPr>
                        <a:t>микросервиса</a:t>
                      </a:r>
                      <a:r>
                        <a:rPr lang="ru-RU" sz="2000" dirty="0">
                          <a:solidFill>
                            <a:srgbClr val="2D3031"/>
                          </a:solidFill>
                        </a:rPr>
                        <a:t>, каждой системы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130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2000" dirty="0">
                          <a:solidFill>
                            <a:srgbClr val="2D3031"/>
                          </a:solidFill>
                        </a:rPr>
                        <a:t>Пользователь не может редактировать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130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2000" dirty="0">
                          <a:solidFill>
                            <a:srgbClr val="2D3031"/>
                          </a:solidFill>
                        </a:rPr>
                        <a:t>Нельзя использовать внешнюю справочную информацию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130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2000" dirty="0">
                          <a:solidFill>
                            <a:srgbClr val="2D3031"/>
                          </a:solidFill>
                        </a:rPr>
                        <a:t>Сложно хранить б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ольшие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объемы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данных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15B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Заголовок 5"/>
          <p:cNvSpPr txBox="1">
            <a:spLocks noGrp="1"/>
          </p:cNvSpPr>
          <p:nvPr>
            <p:ph type="title"/>
          </p:nvPr>
        </p:nvSpPr>
        <p:spPr>
          <a:xfrm>
            <a:off x="530543" y="549275"/>
            <a:ext cx="11354328" cy="121689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822959">
              <a:defRPr sz="3600" spc="0">
                <a:solidFill>
                  <a:schemeClr val="accent1"/>
                </a:solidFill>
              </a:defRPr>
            </a:lvl1pPr>
          </a:lstStyle>
          <a:p>
            <a:pPr algn="l">
              <a:lnSpc>
                <a:spcPct val="80000"/>
              </a:lnSpc>
            </a:pPr>
            <a:r>
              <a:rPr lang="ru-RU" sz="4000" dirty="0"/>
              <a:t>Хранение информации </a:t>
            </a:r>
            <a:br>
              <a:rPr lang="ru-RU" sz="4000" dirty="0"/>
            </a:br>
            <a:r>
              <a:rPr lang="ru-RU" sz="4000" dirty="0"/>
              <a:t>в базе данных</a:t>
            </a:r>
          </a:p>
        </p:txBody>
      </p:sp>
      <p:sp>
        <p:nvSpPr>
          <p:cNvPr id="87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graphicFrame>
        <p:nvGraphicFramePr>
          <p:cNvPr id="88" name="Таблица 2"/>
          <p:cNvGraphicFramePr/>
          <p:nvPr>
            <p:extLst>
              <p:ext uri="{D42A27DB-BD31-4B8C-83A1-F6EECF244321}">
                <p14:modId xmlns:p14="http://schemas.microsoft.com/office/powerpoint/2010/main" val="2973628441"/>
              </p:ext>
            </p:extLst>
          </p:nvPr>
        </p:nvGraphicFramePr>
        <p:xfrm>
          <a:off x="550863" y="1766164"/>
          <a:ext cx="11090276" cy="4309515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55451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4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3609">
                <a:tc>
                  <a:txBody>
                    <a:bodyPr/>
                    <a:lstStyle/>
                    <a:p>
                      <a:pPr marL="252000"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2D3031"/>
                          </a:solidFill>
                        </a:rPr>
                        <a:t>ПЛЮСЫ</a:t>
                      </a:r>
                      <a:r>
                        <a:rPr lang="en-US" sz="2000" b="1" dirty="0">
                          <a:solidFill>
                            <a:srgbClr val="2D3031"/>
                          </a:solidFill>
                        </a:rPr>
                        <a:t> +</a:t>
                      </a:r>
                      <a:endParaRPr sz="2000" b="1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015B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52000"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2D3031"/>
                          </a:solidFill>
                        </a:rPr>
                        <a:t>МИНУСЫ</a:t>
                      </a:r>
                      <a:r>
                        <a:rPr lang="en-US" sz="2000" b="1" dirty="0">
                          <a:solidFill>
                            <a:srgbClr val="2D3031"/>
                          </a:solidFill>
                        </a:rPr>
                        <a:t> -</a:t>
                      </a:r>
                      <a:endParaRPr sz="2000" b="1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rgbClr val="015B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8383"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Просто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и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легк</a:t>
                      </a:r>
                      <a:r>
                        <a:rPr lang="ru-RU" sz="2000" dirty="0">
                          <a:solidFill>
                            <a:srgbClr val="2D3031"/>
                          </a:solidFill>
                        </a:rPr>
                        <a:t>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использова</a:t>
                      </a:r>
                      <a:r>
                        <a:rPr lang="ru-RU" sz="2000" dirty="0" err="1">
                          <a:solidFill>
                            <a:srgbClr val="2D3031"/>
                          </a:solidFill>
                        </a:rPr>
                        <a:t>ть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Данные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можно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обновлять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только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через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скрипты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миграции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на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каждом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сервисе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9570"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2D3031"/>
                          </a:solidFill>
                        </a:rPr>
                        <a:t>Можно использовать SQL</a:t>
                      </a:r>
                    </a:p>
                  </a:txBody>
                  <a:tcPr marL="45720" marR="45720" anchor="ctr" horzOverflow="overflow"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ru-RU" sz="2000" dirty="0">
                          <a:solidFill>
                            <a:srgbClr val="2D3031"/>
                          </a:solidFill>
                        </a:rPr>
                        <a:t>Трудно обновлять пользователем, т.к. нет мастер-системы для данных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9570">
                <a:tc rowSpan="2"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Можно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хранить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большие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объемы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данных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15B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Для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работы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со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внешней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справочной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информацией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lang="ru-RU" sz="2000" dirty="0">
                          <a:solidFill>
                            <a:srgbClr val="2D3031"/>
                          </a:solidFill>
                        </a:rPr>
                        <a:t>нужно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реализовать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логику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обновления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на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каждом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сервисе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8383">
                <a:tc vMerge="1">
                  <a:txBody>
                    <a:bodyPr/>
                    <a:lstStyle/>
                    <a:p>
                      <a:pPr marL="252000" algn="l">
                        <a:defRPr sz="1800"/>
                      </a:pPr>
                      <a:endParaRPr sz="2000" dirty="0"/>
                    </a:p>
                  </a:txBody>
                  <a:tcPr marL="45720" marR="45720" anchor="ctr" horzOverflow="overflow">
                    <a:lnR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15B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52000"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Сложно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поддерживать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консистентность</a:t>
                      </a:r>
                      <a:r>
                        <a:rPr sz="2000" dirty="0">
                          <a:solidFill>
                            <a:srgbClr val="2D3031"/>
                          </a:solidFill>
                        </a:rPr>
                        <a:t> </a:t>
                      </a:r>
                      <a:r>
                        <a:rPr sz="2000" dirty="0" err="1">
                          <a:solidFill>
                            <a:srgbClr val="2D3031"/>
                          </a:solidFill>
                        </a:rPr>
                        <a:t>справочников</a:t>
                      </a:r>
                      <a:endParaRPr sz="2000" dirty="0">
                        <a:solidFill>
                          <a:srgbClr val="2D3031"/>
                        </a:solidFill>
                      </a:endParaRPr>
                    </a:p>
                  </a:txBody>
                  <a:tcPr marL="45720" marR="45720" anchor="ctr" horzOverflow="overflow">
                    <a:lnL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15B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1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Заголовок 5"/>
          <p:cNvSpPr txBox="1">
            <a:spLocks noGrp="1"/>
          </p:cNvSpPr>
          <p:nvPr>
            <p:ph type="title"/>
          </p:nvPr>
        </p:nvSpPr>
        <p:spPr>
          <a:xfrm>
            <a:off x="550863" y="445130"/>
            <a:ext cx="11354328" cy="84046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ru-RU" dirty="0"/>
              <a:t>Сервис справочников</a:t>
            </a:r>
            <a:br>
              <a:rPr lang="ru-RU" dirty="0"/>
            </a:br>
            <a:r>
              <a:rPr lang="ru-RU" dirty="0"/>
              <a:t>служебный сервис «мастер-система»</a:t>
            </a:r>
          </a:p>
        </p:txBody>
      </p:sp>
      <p:sp>
        <p:nvSpPr>
          <p:cNvPr id="91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92" name="object 16"/>
          <p:cNvSpPr txBox="1"/>
          <p:nvPr/>
        </p:nvSpPr>
        <p:spPr>
          <a:xfrm>
            <a:off x="519883" y="2310807"/>
            <a:ext cx="11121255" cy="2438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lang="ru-RU" sz="2000" dirty="0"/>
              <a:t>М</a:t>
            </a:r>
            <a:r>
              <a:rPr sz="2000" dirty="0" err="1"/>
              <a:t>астер</a:t>
            </a:r>
            <a:r>
              <a:rPr lang="ru-RU" sz="2000" dirty="0"/>
              <a:t>-</a:t>
            </a:r>
            <a:r>
              <a:rPr sz="2000" dirty="0" err="1"/>
              <a:t>система</a:t>
            </a:r>
            <a:r>
              <a:rPr lang="ru-RU" sz="2000" dirty="0"/>
              <a:t> – источник данных</a:t>
            </a:r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lang="ru-RU" sz="2000" dirty="0"/>
              <a:t>М</a:t>
            </a:r>
            <a:r>
              <a:rPr sz="2000" dirty="0" err="1"/>
              <a:t>ожно</a:t>
            </a:r>
            <a:r>
              <a:rPr sz="2000" dirty="0"/>
              <a:t> </a:t>
            </a:r>
            <a:r>
              <a:rPr sz="2000" dirty="0" err="1"/>
              <a:t>хранить</a:t>
            </a:r>
            <a:r>
              <a:rPr sz="2000" dirty="0"/>
              <a:t> </a:t>
            </a:r>
            <a:r>
              <a:rPr sz="2000" dirty="0" err="1"/>
              <a:t>большие</a:t>
            </a:r>
            <a:r>
              <a:rPr sz="2000" dirty="0"/>
              <a:t> </a:t>
            </a:r>
            <a:r>
              <a:rPr sz="2000" dirty="0" err="1"/>
              <a:t>объемы</a:t>
            </a:r>
            <a:r>
              <a:rPr sz="2000" dirty="0"/>
              <a:t> </a:t>
            </a:r>
            <a:r>
              <a:rPr sz="2000" dirty="0" err="1"/>
              <a:t>данных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sz="2000" dirty="0" err="1"/>
              <a:t>Можно</a:t>
            </a:r>
            <a:r>
              <a:rPr sz="2000" dirty="0"/>
              <a:t> </a:t>
            </a:r>
            <a:r>
              <a:rPr sz="2000" dirty="0" err="1"/>
              <a:t>использовать</a:t>
            </a:r>
            <a:r>
              <a:rPr sz="2000" dirty="0"/>
              <a:t> </a:t>
            </a:r>
            <a:r>
              <a:rPr sz="2000" dirty="0" err="1"/>
              <a:t>любое</a:t>
            </a:r>
            <a:r>
              <a:rPr sz="2000" dirty="0"/>
              <a:t> </a:t>
            </a:r>
            <a:r>
              <a:rPr sz="2000" dirty="0" err="1"/>
              <a:t>хранилище</a:t>
            </a:r>
            <a:r>
              <a:rPr sz="2000" dirty="0"/>
              <a:t> </a:t>
            </a:r>
            <a:r>
              <a:rPr sz="2000" dirty="0" err="1"/>
              <a:t>данных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sz="2000" dirty="0" err="1"/>
              <a:t>Т.к</a:t>
            </a:r>
            <a:r>
              <a:rPr sz="2000" dirty="0"/>
              <a:t>. </a:t>
            </a:r>
            <a:r>
              <a:rPr sz="2000" dirty="0" err="1"/>
              <a:t>есть</a:t>
            </a:r>
            <a:r>
              <a:rPr sz="2000" dirty="0"/>
              <a:t> </a:t>
            </a:r>
            <a:r>
              <a:rPr sz="2000" dirty="0" err="1"/>
              <a:t>точка</a:t>
            </a:r>
            <a:r>
              <a:rPr sz="2000" dirty="0"/>
              <a:t> </a:t>
            </a:r>
            <a:r>
              <a:rPr sz="2000" dirty="0" err="1"/>
              <a:t>истины</a:t>
            </a:r>
            <a:r>
              <a:rPr sz="2000" dirty="0"/>
              <a:t>, </a:t>
            </a:r>
            <a:r>
              <a:rPr sz="2000" dirty="0" err="1"/>
              <a:t>то</a:t>
            </a:r>
            <a:r>
              <a:rPr sz="2000" dirty="0"/>
              <a:t> </a:t>
            </a:r>
            <a:r>
              <a:rPr lang="ru-RU" sz="2000" dirty="0"/>
              <a:t>пользователь может обновлять данные через </a:t>
            </a:r>
            <a:r>
              <a:rPr sz="2000" dirty="0"/>
              <a:t>API </a:t>
            </a:r>
            <a:r>
              <a:rPr sz="2000" dirty="0" err="1"/>
              <a:t>сервиса</a:t>
            </a:r>
            <a:endParaRPr sz="2000" dirty="0"/>
          </a:p>
          <a:p>
            <a:pPr marL="368300" marR="256540" indent="-317500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2800"/>
            </a:pPr>
            <a:r>
              <a:rPr lang="ru-RU" sz="2000" dirty="0"/>
              <a:t>С</a:t>
            </a:r>
            <a:r>
              <a:rPr sz="2000" dirty="0" err="1"/>
              <a:t>ервис</a:t>
            </a:r>
            <a:r>
              <a:rPr sz="2000" dirty="0"/>
              <a:t> </a:t>
            </a:r>
            <a:r>
              <a:rPr sz="2000" dirty="0" err="1"/>
              <a:t>может</a:t>
            </a:r>
            <a:r>
              <a:rPr sz="2000" dirty="0"/>
              <a:t> </a:t>
            </a:r>
            <a:r>
              <a:rPr sz="2000" dirty="0" err="1"/>
              <a:t>обслуживать</a:t>
            </a:r>
            <a:r>
              <a:rPr sz="2000" dirty="0"/>
              <a:t> </a:t>
            </a:r>
            <a:r>
              <a:rPr sz="2000" dirty="0" err="1"/>
              <a:t>как</a:t>
            </a:r>
            <a:r>
              <a:rPr sz="2000" dirty="0"/>
              <a:t> </a:t>
            </a:r>
            <a:r>
              <a:rPr sz="2000" dirty="0" err="1"/>
              <a:t>внутренние</a:t>
            </a:r>
            <a:r>
              <a:rPr sz="2000" dirty="0"/>
              <a:t>, </a:t>
            </a:r>
            <a:r>
              <a:rPr sz="2000" dirty="0" err="1"/>
              <a:t>так</a:t>
            </a:r>
            <a:r>
              <a:rPr sz="2000" dirty="0"/>
              <a:t> и </a:t>
            </a:r>
            <a:r>
              <a:rPr sz="2000" dirty="0" err="1"/>
              <a:t>внешние</a:t>
            </a:r>
            <a:r>
              <a:rPr sz="2000" dirty="0"/>
              <a:t> </a:t>
            </a:r>
            <a:r>
              <a:rPr sz="2000" dirty="0" err="1"/>
              <a:t>справочники</a:t>
            </a:r>
            <a:r>
              <a:rPr sz="2000" dirty="0"/>
              <a:t>, </a:t>
            </a:r>
            <a:r>
              <a:rPr lang="ru-RU" sz="2000" dirty="0"/>
              <a:t>синхронизируя их</a:t>
            </a:r>
            <a:r>
              <a:rPr sz="2000" dirty="0"/>
              <a:t> с </a:t>
            </a:r>
            <a:r>
              <a:rPr sz="2000" dirty="0" err="1"/>
              <a:t>внешними</a:t>
            </a:r>
            <a:r>
              <a:rPr sz="2000" dirty="0"/>
              <a:t> </a:t>
            </a:r>
            <a:r>
              <a:rPr sz="2000" dirty="0" err="1"/>
              <a:t>источниками</a:t>
            </a:r>
            <a:endParaRPr sz="2000" dirty="0"/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ru-RU" dirty="0"/>
              <a:t>Сервис справочников</a:t>
            </a:r>
          </a:p>
        </p:txBody>
      </p:sp>
      <p:sp>
        <p:nvSpPr>
          <p:cNvPr id="95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96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0979" y="1813963"/>
            <a:ext cx="11090159" cy="351362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DAB2372-BED2-4417-B434-1E76B1592A69}"/>
              </a:ext>
            </a:extLst>
          </p:cNvPr>
          <p:cNvSpPr/>
          <p:nvPr/>
        </p:nvSpPr>
        <p:spPr>
          <a:xfrm>
            <a:off x="7719461" y="1828000"/>
            <a:ext cx="2454442" cy="276997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Запрос на наличие новых данных</a:t>
            </a:r>
            <a:endParaRPr kumimoji="0" lang="ru-RU" sz="1200" b="1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963517F-BFEB-4351-86C0-F02C84438D3E}"/>
              </a:ext>
            </a:extLst>
          </p:cNvPr>
          <p:cNvSpPr/>
          <p:nvPr/>
        </p:nvSpPr>
        <p:spPr>
          <a:xfrm>
            <a:off x="1759819" y="1828000"/>
            <a:ext cx="2792930" cy="276997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Нотификация сервисов об обновлениях</a:t>
            </a:r>
            <a:endParaRPr kumimoji="0" lang="ru-RU" sz="1200" b="1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ru-RU" dirty="0"/>
              <a:t>Отчетная система</a:t>
            </a:r>
            <a:br>
              <a:rPr lang="ru-RU" dirty="0"/>
            </a:br>
            <a:r>
              <a:rPr lang="ru-RU" dirty="0"/>
              <a:t>служебный сервис «отчёты»</a:t>
            </a:r>
          </a:p>
        </p:txBody>
      </p:sp>
      <p:sp>
        <p:nvSpPr>
          <p:cNvPr id="99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0D922C5-B9F0-4BCA-9464-DE0F4B468D15}"/>
              </a:ext>
            </a:extLst>
          </p:cNvPr>
          <p:cNvSpPr/>
          <p:nvPr/>
        </p:nvSpPr>
        <p:spPr>
          <a:xfrm>
            <a:off x="388303" y="2889108"/>
            <a:ext cx="7146353" cy="772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8299" marR="256540" indent="-317499"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800"/>
            </a:pPr>
            <a:r>
              <a:rPr lang="ru-RU" sz="2000" dirty="0"/>
              <a:t>Сбор данных в момент построения отчета</a:t>
            </a:r>
            <a:endParaRPr lang="en-US" sz="2000" dirty="0"/>
          </a:p>
          <a:p>
            <a:pPr marL="368299" marR="256540" indent="-317499"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800"/>
            </a:pPr>
            <a:r>
              <a:rPr lang="ru-RU" sz="2000" dirty="0"/>
              <a:t>Отправка данных в момент выполнения операции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5B89C44-9F0B-4C6F-8DB4-639C49DB4941}"/>
              </a:ext>
            </a:extLst>
          </p:cNvPr>
          <p:cNvSpPr/>
          <p:nvPr/>
        </p:nvSpPr>
        <p:spPr>
          <a:xfrm>
            <a:off x="7176221" y="1552412"/>
            <a:ext cx="4380258" cy="4380258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84B17-9825-4C12-A51E-42079EC95CEC}"/>
              </a:ext>
            </a:extLst>
          </p:cNvPr>
          <p:cNvSpPr txBox="1"/>
          <p:nvPr/>
        </p:nvSpPr>
        <p:spPr>
          <a:xfrm>
            <a:off x="1014646" y="4163627"/>
            <a:ext cx="5991382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Данные, которые нужны для отчётов. (</a:t>
            </a:r>
            <a:r>
              <a:rPr kumimoji="0" lang="ru-RU" sz="1200" b="0" i="0" u="none" strike="noStrike" cap="none" spc="0" normalizeH="0" baseline="0" dirty="0" err="1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синхр</a:t>
            </a: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/</a:t>
            </a:r>
            <a:r>
              <a:rPr lang="ru-RU" sz="1200" dirty="0" err="1"/>
              <a:t>а</a:t>
            </a:r>
            <a:r>
              <a:rPr kumimoji="0" lang="ru-RU" sz="1200" b="0" i="0" u="none" strike="noStrike" cap="none" spc="0" normalizeH="0" baseline="0" dirty="0" err="1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синхр</a:t>
            </a: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).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dirty="0"/>
              <a:t>Batch-</a:t>
            </a:r>
            <a:r>
              <a:rPr lang="ru-RU" sz="1200" dirty="0"/>
              <a:t>процесс, который агрегирует данные и отправляет в отчётный сервис.</a:t>
            </a:r>
            <a:endParaRPr kumimoji="0" lang="ru-RU" sz="12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Под каждый тип сервиса (запроса) свой </a:t>
            </a:r>
            <a:r>
              <a:rPr kumimoji="0" lang="en-US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API</a:t>
            </a: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, со своей моделью передачи данных.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200" b="0" i="0" u="none" strike="noStrike" cap="none" spc="0" normalizeH="0" baseline="0" dirty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Заголовок 5"/>
          <p:cNvSpPr txBox="1">
            <a:spLocks noGrp="1"/>
          </p:cNvSpPr>
          <p:nvPr>
            <p:ph type="title"/>
          </p:nvPr>
        </p:nvSpPr>
        <p:spPr>
          <a:xfrm>
            <a:off x="550979" y="445131"/>
            <a:ext cx="11354328" cy="840462"/>
          </a:xfrm>
          <a:prstGeom prst="rect">
            <a:avLst/>
          </a:prstGeom>
        </p:spPr>
        <p:txBody>
          <a:bodyPr/>
          <a:lstStyle>
            <a:lvl1pPr algn="ctr">
              <a:defRPr spc="0">
                <a:solidFill>
                  <a:schemeClr val="accent1"/>
                </a:solidFill>
              </a:defRPr>
            </a:lvl1pPr>
          </a:lstStyle>
          <a:p>
            <a:pPr algn="l"/>
            <a:r>
              <a:rPr lang="ru-RU" dirty="0"/>
              <a:t>Хранение отчетных данных</a:t>
            </a:r>
          </a:p>
        </p:txBody>
      </p:sp>
      <p:sp>
        <p:nvSpPr>
          <p:cNvPr id="103" name="Номер слайда 3"/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04" name="object 16"/>
          <p:cNvSpPr txBox="1"/>
          <p:nvPr/>
        </p:nvSpPr>
        <p:spPr>
          <a:xfrm>
            <a:off x="479641" y="2700884"/>
            <a:ext cx="6442580" cy="1733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299" marR="256540" indent="-317499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800"/>
            </a:pPr>
            <a:r>
              <a:rPr sz="2000" dirty="0" err="1"/>
              <a:t>Реляционные</a:t>
            </a:r>
            <a:r>
              <a:rPr sz="2000" dirty="0"/>
              <a:t> </a:t>
            </a:r>
            <a:r>
              <a:rPr sz="2000" dirty="0" err="1"/>
              <a:t>базы</a:t>
            </a:r>
            <a:r>
              <a:rPr sz="2000" dirty="0"/>
              <a:t> </a:t>
            </a:r>
            <a:r>
              <a:rPr sz="2000" dirty="0" err="1"/>
              <a:t>данных</a:t>
            </a:r>
            <a:r>
              <a:rPr lang="ru-RU" sz="2000" dirty="0"/>
              <a:t> </a:t>
            </a:r>
            <a:r>
              <a:rPr lang="en-US" sz="2000" dirty="0"/>
              <a:t>SQL </a:t>
            </a:r>
            <a:r>
              <a:rPr lang="en-US" sz="1200" dirty="0"/>
              <a:t>(</a:t>
            </a:r>
            <a:r>
              <a:rPr lang="ru-RU" sz="1200" dirty="0"/>
              <a:t>-</a:t>
            </a:r>
            <a:r>
              <a:rPr lang="en-US" sz="1200" dirty="0"/>
              <a:t>index</a:t>
            </a:r>
            <a:r>
              <a:rPr lang="ru-RU" sz="1200" dirty="0"/>
              <a:t>-неустойчивое решение. -Миграция данных при расширении таблицы</a:t>
            </a:r>
            <a:r>
              <a:rPr lang="en-US" sz="1200" dirty="0"/>
              <a:t>)</a:t>
            </a:r>
            <a:endParaRPr sz="1200" dirty="0"/>
          </a:p>
          <a:p>
            <a:pPr marL="368299" marR="256540" indent="-317499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800"/>
            </a:pPr>
            <a:r>
              <a:rPr sz="2000" dirty="0"/>
              <a:t>NoSQL</a:t>
            </a:r>
            <a:r>
              <a:rPr lang="ru-RU" sz="2000" dirty="0"/>
              <a:t> </a:t>
            </a:r>
            <a:r>
              <a:rPr lang="ru-RU" sz="1200" dirty="0"/>
              <a:t>(+не хранит схему данных. +Модификаций делать не нужно)</a:t>
            </a:r>
            <a:endParaRPr sz="1200" dirty="0"/>
          </a:p>
          <a:p>
            <a:pPr marL="368299" marR="256540" indent="-317499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800"/>
            </a:pPr>
            <a:r>
              <a:rPr sz="2000" dirty="0"/>
              <a:t>Spark + Hadoop</a:t>
            </a:r>
            <a:r>
              <a:rPr lang="ru-RU" sz="2000" dirty="0"/>
              <a:t> </a:t>
            </a:r>
            <a:r>
              <a:rPr lang="ru-RU" sz="1200" dirty="0"/>
              <a:t>(«озеро данных». –Длительное время отчётов)</a:t>
            </a:r>
            <a:endParaRPr sz="12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0F4BF94-49FC-433E-AFD3-1FB4C7E64FF2}"/>
              </a:ext>
            </a:extLst>
          </p:cNvPr>
          <p:cNvSpPr/>
          <p:nvPr/>
        </p:nvSpPr>
        <p:spPr>
          <a:xfrm>
            <a:off x="6922221" y="1816572"/>
            <a:ext cx="4015268" cy="4015268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custDataLst>
      <p:tags r:id="rId1"/>
    </p:custData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1" build="p" bldLvl="5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5">
            <a:extLst>
              <a:ext uri="{FF2B5EF4-FFF2-40B4-BE49-F238E27FC236}">
                <a16:creationId xmlns:a16="http://schemas.microsoft.com/office/drawing/2014/main" id="{32A16ABF-F435-4D98-A624-6FD017AE3CE2}"/>
              </a:ext>
            </a:extLst>
          </p:cNvPr>
          <p:cNvSpPr txBox="1">
            <a:spLocks/>
          </p:cNvSpPr>
          <p:nvPr/>
        </p:nvSpPr>
        <p:spPr>
          <a:xfrm>
            <a:off x="550979" y="445131"/>
            <a:ext cx="11354328" cy="840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0" marR="0" indent="0" algn="ctr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1" i="0" u="none" strike="noStrike" cap="none" spc="0" baseline="0"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1pPr>
            <a:lvl2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25" baseline="0">
                <a:solidFill>
                  <a:srgbClr val="FFFFFF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2pPr>
            <a:lvl3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25" baseline="0">
                <a:solidFill>
                  <a:srgbClr val="FFFFFF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3pPr>
            <a:lvl4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25" baseline="0">
                <a:solidFill>
                  <a:srgbClr val="FFFFFF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4pPr>
            <a:lvl5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25" baseline="0">
                <a:solidFill>
                  <a:srgbClr val="FFFFFF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5pPr>
            <a:lvl6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25" baseline="0">
                <a:solidFill>
                  <a:srgbClr val="FFFFFF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6pPr>
            <a:lvl7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25" baseline="0">
                <a:solidFill>
                  <a:srgbClr val="FFFFFF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7pPr>
            <a:lvl8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25" baseline="0">
                <a:solidFill>
                  <a:srgbClr val="FFFFFF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8pPr>
            <a:lvl9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25" baseline="0">
                <a:solidFill>
                  <a:srgbClr val="FFFFFF"/>
                </a:solidFill>
                <a:uFillTx/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algn="l" hangingPunct="1"/>
            <a:r>
              <a:rPr lang="en-US" sz="4000" dirty="0">
                <a:latin typeface="Arial Black" panose="020B0A04020102020204" pitchFamily="34" charset="0"/>
              </a:rPr>
              <a:t>API Management</a:t>
            </a:r>
            <a:endParaRPr lang="ru-RU" sz="4000" dirty="0">
              <a:latin typeface="Arial Black" panose="020B0A04020102020204" pitchFamily="34" charset="0"/>
            </a:endParaRP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6B1C64BE-B6BA-40AB-8C75-D1B5372D63D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1556479" y="6362050"/>
            <a:ext cx="127001" cy="15899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6" name="object 16">
            <a:extLst>
              <a:ext uri="{FF2B5EF4-FFF2-40B4-BE49-F238E27FC236}">
                <a16:creationId xmlns:a16="http://schemas.microsoft.com/office/drawing/2014/main" id="{A42C6BA9-E5F1-4E7F-8B4F-9BB26FD1FC4F}"/>
              </a:ext>
            </a:extLst>
          </p:cNvPr>
          <p:cNvSpPr txBox="1"/>
          <p:nvPr/>
        </p:nvSpPr>
        <p:spPr>
          <a:xfrm>
            <a:off x="479640" y="2700884"/>
            <a:ext cx="11076839" cy="1733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368299" marR="256540" indent="-317499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800"/>
            </a:pPr>
            <a:r>
              <a:rPr lang="ru-RU" sz="2000" dirty="0"/>
              <a:t>Управление </a:t>
            </a:r>
            <a:r>
              <a:rPr lang="ru-RU" sz="2000" dirty="0" err="1"/>
              <a:t>микросервисами</a:t>
            </a:r>
            <a:r>
              <a:rPr lang="ru-RU" sz="2000" dirty="0"/>
              <a:t> в условиях меняющихся </a:t>
            </a:r>
            <a:r>
              <a:rPr lang="en-US" sz="2000" dirty="0"/>
              <a:t>API</a:t>
            </a:r>
            <a:r>
              <a:rPr lang="ru-RU" sz="2000" dirty="0"/>
              <a:t> </a:t>
            </a:r>
            <a:r>
              <a:rPr lang="ru-RU" sz="1200" dirty="0"/>
              <a:t>(В каком случае нужно менять </a:t>
            </a:r>
            <a:r>
              <a:rPr lang="en-US" sz="1200" dirty="0"/>
              <a:t>API?</a:t>
            </a:r>
            <a:r>
              <a:rPr lang="ru-RU" sz="1200" dirty="0"/>
              <a:t> –в рамках одной компании или процесса)</a:t>
            </a:r>
            <a:endParaRPr sz="1200" dirty="0"/>
          </a:p>
          <a:p>
            <a:pPr marL="368299" marR="256540" indent="-317499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800"/>
            </a:pPr>
            <a:r>
              <a:rPr lang="ru-RU" sz="2000" dirty="0"/>
              <a:t>Семантическое </a:t>
            </a:r>
            <a:r>
              <a:rPr lang="ru-RU" sz="2000" dirty="0" err="1"/>
              <a:t>версионирование</a:t>
            </a:r>
            <a:r>
              <a:rPr lang="en-US" sz="2000" dirty="0"/>
              <a:t> “</a:t>
            </a:r>
            <a:r>
              <a:rPr lang="ru-RU" sz="2000" dirty="0" err="1"/>
              <a:t>СемВер</a:t>
            </a:r>
            <a:r>
              <a:rPr lang="en-US" sz="2000" dirty="0"/>
              <a:t>”</a:t>
            </a:r>
            <a:r>
              <a:rPr lang="ru-RU" sz="2000" dirty="0"/>
              <a:t> </a:t>
            </a:r>
            <a:r>
              <a:rPr lang="ru-RU" sz="1200" dirty="0"/>
              <a:t>(</a:t>
            </a:r>
            <a:r>
              <a:rPr lang="en-US" sz="1200" dirty="0"/>
              <a:t>major version 2.0.0, minor version 1.1.0, patch version 1.0.1</a:t>
            </a:r>
            <a:r>
              <a:rPr lang="ru-RU" sz="1200" dirty="0"/>
              <a:t>)</a:t>
            </a:r>
            <a:endParaRPr lang="en-US" sz="1200" dirty="0"/>
          </a:p>
          <a:p>
            <a:pPr marL="368299" marR="256540" indent="-317499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●"/>
              <a:defRPr sz="3800"/>
            </a:pPr>
            <a:r>
              <a:rPr lang="ru-RU" sz="2000" dirty="0" err="1"/>
              <a:t>Версионирование</a:t>
            </a:r>
            <a:r>
              <a:rPr lang="ru-RU" sz="2000" dirty="0"/>
              <a:t> </a:t>
            </a:r>
            <a:r>
              <a:rPr lang="en-US" sz="2000" dirty="0"/>
              <a:t>API</a:t>
            </a:r>
            <a:r>
              <a:rPr lang="ru-RU" sz="2000" dirty="0"/>
              <a:t> </a:t>
            </a:r>
            <a:r>
              <a:rPr lang="ru-RU" sz="1200" dirty="0"/>
              <a:t>(при невозможности синхронизироваться с потребителями)</a:t>
            </a:r>
            <a:endParaRPr sz="12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D500321-003B-4F6C-B244-737456D0EEE0}"/>
              </a:ext>
            </a:extLst>
          </p:cNvPr>
          <p:cNvSpPr/>
          <p:nvPr/>
        </p:nvSpPr>
        <p:spPr>
          <a:xfrm>
            <a:off x="6922221" y="1816572"/>
            <a:ext cx="4015268" cy="4015268"/>
          </a:xfrm>
          <a:prstGeom prst="rect">
            <a:avLst/>
          </a:prstGeom>
          <a:blipFill dpi="0" rotWithShape="1">
            <a:blip r:embed="rId3">
              <a:alphaModFix amt="7000"/>
            </a:blip>
            <a:srcRect/>
            <a:stretch>
              <a:fillRect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2D3031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B88A3A-88FF-4C0D-960A-524D33802061}"/>
              </a:ext>
            </a:extLst>
          </p:cNvPr>
          <p:cNvSpPr txBox="1"/>
          <p:nvPr/>
        </p:nvSpPr>
        <p:spPr>
          <a:xfrm>
            <a:off x="816747" y="4440483"/>
            <a:ext cx="4648065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Отображение в </a:t>
            </a:r>
            <a:r>
              <a:rPr kumimoji="0" lang="en-US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URL http://domain.ru/hublic/v1/me/th/ods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Использовать заголовки (</a:t>
            </a:r>
            <a:r>
              <a:rPr kumimoji="0" lang="en-US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X-API-version1</a:t>
            </a:r>
            <a:r>
              <a:rPr kumimoji="0" lang="ru-RU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)</a:t>
            </a:r>
            <a:r>
              <a:rPr kumimoji="0" lang="en-US" sz="1200" b="0" i="0" u="none" strike="noStrike" cap="none" spc="0" normalizeH="0" baseline="0" dirty="0">
                <a:ln>
                  <a:noFill/>
                </a:ln>
                <a:solidFill>
                  <a:srgbClr val="2D3031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 Custom header: X-*****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24655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bldLvl="5" animBg="1" advAuto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13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 Theme">
      <a:dk1>
        <a:srgbClr val="2D3031"/>
      </a:dk1>
      <a:lt1>
        <a:srgbClr val="2D3031"/>
      </a:lt1>
      <a:dk2>
        <a:srgbClr val="A7A7A7"/>
      </a:dk2>
      <a:lt2>
        <a:srgbClr val="535353"/>
      </a:lt2>
      <a:accent1>
        <a:srgbClr val="015BEC"/>
      </a:accent1>
      <a:accent2>
        <a:srgbClr val="FF6903"/>
      </a:accent2>
      <a:accent3>
        <a:srgbClr val="9703FE"/>
      </a:accent3>
      <a:accent4>
        <a:srgbClr val="00D1F2"/>
      </a:accent4>
      <a:accent5>
        <a:srgbClr val="FFC100"/>
      </a:accent5>
      <a:accent6>
        <a:srgbClr val="DAEDFE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D3031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D3031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15BEC"/>
      </a:accent1>
      <a:accent2>
        <a:srgbClr val="FF6903"/>
      </a:accent2>
      <a:accent3>
        <a:srgbClr val="9703FE"/>
      </a:accent3>
      <a:accent4>
        <a:srgbClr val="00D1F2"/>
      </a:accent4>
      <a:accent5>
        <a:srgbClr val="FFC100"/>
      </a:accent5>
      <a:accent6>
        <a:srgbClr val="DAEDFE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D3031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D3031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654</Words>
  <Application>Microsoft Office PowerPoint</Application>
  <PresentationFormat>Широкоэкранный</PresentationFormat>
  <Paragraphs>88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Arial Black</vt:lpstr>
      <vt:lpstr>Calibri</vt:lpstr>
      <vt:lpstr>Office Theme</vt:lpstr>
      <vt:lpstr>Презентация PowerPoint</vt:lpstr>
      <vt:lpstr>План лекции</vt:lpstr>
      <vt:lpstr>Хранение данных в коде</vt:lpstr>
      <vt:lpstr>Хранение информации  в базе данных</vt:lpstr>
      <vt:lpstr>Сервис справочников служебный сервис «мастер-система»</vt:lpstr>
      <vt:lpstr>Сервис справочников</vt:lpstr>
      <vt:lpstr>Отчетная система служебный сервис «отчёты»</vt:lpstr>
      <vt:lpstr>Хранение отчетных данных</vt:lpstr>
      <vt:lpstr>Презентация PowerPoint</vt:lpstr>
      <vt:lpstr>CAP теорема</vt:lpstr>
      <vt:lpstr>CAP теорема</vt:lpstr>
      <vt:lpstr>Согласованность во времени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Трошин Алексей Валентинович</dc:creator>
  <cp:lastModifiedBy>Бондарь Илья Викторович</cp:lastModifiedBy>
  <cp:revision>40</cp:revision>
  <dcterms:modified xsi:type="dcterms:W3CDTF">2025-07-11T11:41:59Z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EF10D893-8877-4DB9-87D4-878D6A125923</vt:lpwstr>
  </property>
  <property fmtid="{D5CDD505-2E9C-101B-9397-08002B2CF9AE}" pid="3" name="ArticulatePath">
    <vt:lpwstr>Организация работы с данными</vt:lpwstr>
  </property>
</Properties>
</file>